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443" r:id="rId3"/>
    <p:sldId id="448" r:id="rId4"/>
    <p:sldId id="373" r:id="rId5"/>
    <p:sldId id="350" r:id="rId6"/>
    <p:sldId id="354" r:id="rId7"/>
    <p:sldId id="386" r:id="rId8"/>
    <p:sldId id="388" r:id="rId9"/>
    <p:sldId id="387" r:id="rId10"/>
    <p:sldId id="372" r:id="rId11"/>
    <p:sldId id="420" r:id="rId12"/>
    <p:sldId id="449" r:id="rId13"/>
    <p:sldId id="441" r:id="rId14"/>
    <p:sldId id="404" r:id="rId15"/>
    <p:sldId id="416" r:id="rId16"/>
    <p:sldId id="437" r:id="rId17"/>
    <p:sldId id="442" r:id="rId18"/>
    <p:sldId id="446" r:id="rId19"/>
    <p:sldId id="417" r:id="rId20"/>
    <p:sldId id="389" r:id="rId21"/>
    <p:sldId id="308" r:id="rId22"/>
    <p:sldId id="400" r:id="rId23"/>
    <p:sldId id="447" r:id="rId24"/>
    <p:sldId id="421" r:id="rId25"/>
    <p:sldId id="401" r:id="rId26"/>
    <p:sldId id="415" r:id="rId27"/>
    <p:sldId id="444" r:id="rId28"/>
    <p:sldId id="402" r:id="rId29"/>
    <p:sldId id="438" r:id="rId30"/>
    <p:sldId id="418" r:id="rId31"/>
    <p:sldId id="414" r:id="rId32"/>
    <p:sldId id="445" r:id="rId33"/>
    <p:sldId id="436" r:id="rId34"/>
    <p:sldId id="433" r:id="rId35"/>
    <p:sldId id="419" r:id="rId36"/>
    <p:sldId id="439" r:id="rId3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2CD2"/>
    <a:srgbClr val="1CD13D"/>
    <a:srgbClr val="FF35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397" autoAdjust="0"/>
    <p:restoredTop sz="93740" autoAdjust="0"/>
  </p:normalViewPr>
  <p:slideViewPr>
    <p:cSldViewPr snapToObjects="1">
      <p:cViewPr>
        <p:scale>
          <a:sx n="75" d="100"/>
          <a:sy n="75" d="100"/>
        </p:scale>
        <p:origin x="-5416" y="-17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Relationship Id="rId2" Type="http://schemas.openxmlformats.org/officeDocument/2006/relationships/image" Target="../media/image3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Relationship Id="rId2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9F13C-C375-6B47-B84E-9445D3684A65}" type="datetimeFigureOut">
              <a:rPr lang="fr-FR" smtClean="0"/>
              <a:pPr/>
              <a:t>10/02/2014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B840DF-12E0-A245-8AB1-608DAB6A11C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2212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Virer 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40DF-12E0-A245-8AB1-608DAB6A11C3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2794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Explain better the link</a:t>
            </a:r>
            <a:r>
              <a:rPr lang="en-GB" baseline="0" dirty="0" smtClean="0"/>
              <a:t> AMOC temperature: bring warm water in Nordic Seas after a delay of 5-7 years</a:t>
            </a:r>
          </a:p>
          <a:p>
            <a:r>
              <a:rPr lang="en-GB" baseline="0" dirty="0" smtClean="0"/>
              <a:t>Faire PC1-HadISST in supplementary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40DF-12E0-A245-8AB1-608DAB6A11C3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9536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Explain better the link</a:t>
            </a:r>
            <a:r>
              <a:rPr lang="en-GB" baseline="0" dirty="0" smtClean="0"/>
              <a:t> AMOC temperature: bring warm water in Nordic Seas after a delay of 5-7 years</a:t>
            </a:r>
          </a:p>
          <a:p>
            <a:r>
              <a:rPr lang="en-GB" baseline="0" dirty="0" smtClean="0"/>
              <a:t>Faire PC1-HadISST in supplementary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40DF-12E0-A245-8AB1-608DAB6A11C3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9536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Mettre</a:t>
            </a:r>
            <a:r>
              <a:rPr lang="en-GB" baseline="0" dirty="0" smtClean="0"/>
              <a:t> la </a:t>
            </a:r>
            <a:r>
              <a:rPr lang="en-GB" baseline="0" dirty="0" err="1" smtClean="0"/>
              <a:t>somme</a:t>
            </a:r>
            <a:r>
              <a:rPr lang="en-GB" baseline="0" dirty="0" smtClean="0"/>
              <a:t> en </a:t>
            </a:r>
            <a:r>
              <a:rPr lang="en-GB" baseline="0" dirty="0" err="1" smtClean="0"/>
              <a:t>gras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niveau</a:t>
            </a:r>
            <a:r>
              <a:rPr lang="en-GB" baseline="0" dirty="0" smtClean="0"/>
              <a:t> 3 (</a:t>
            </a:r>
            <a:r>
              <a:rPr lang="en-GB" baseline="0" smtClean="0"/>
              <a:t>le noir…)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840DF-12E0-A245-8AB1-608DAB6A11C3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1353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10/02/2014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10/02/2014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10/02/2014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10/02/2014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10/02/2014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10/02/2014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10/02/2014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10/02/2014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10/02/2014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10/02/2014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10/02/2014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DC6B-C74B-5248-A131-281D1A226146}" type="datetimeFigureOut">
              <a:rPr lang="fr-FR" smtClean="0"/>
              <a:pPr/>
              <a:t>10/02/2014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A10DC6B-C74B-5248-A131-281D1A226146}" type="datetimeFigureOut">
              <a:rPr lang="fr-FR" smtClean="0"/>
              <a:pPr/>
              <a:t>10/02/2014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02DADA92-5592-6944-8189-40CAAE6D0A90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Relationship Id="rId3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Relationship Id="rId3" Type="http://schemas.openxmlformats.org/officeDocument/2006/relationships/image" Target="../media/image17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gif"/><Relationship Id="rId3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6.emf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30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3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33.emf"/><Relationship Id="rId6" Type="http://schemas.openxmlformats.org/officeDocument/2006/relationships/oleObject" Target="../embeddings/oleObject5.bin"/><Relationship Id="rId7" Type="http://schemas.openxmlformats.org/officeDocument/2006/relationships/image" Target="../media/image34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10400" y="1556792"/>
            <a:ext cx="6552728" cy="2607682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GB" sz="3200" b="1" dirty="0" smtClean="0"/>
              <a:t>Influence of volcanic eruptions on the bi-decadal variability in the North Atlantic</a:t>
            </a:r>
            <a:endParaRPr lang="en-GB" sz="3200" b="1" dirty="0"/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1287140" y="4960631"/>
            <a:ext cx="6669236" cy="1204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/>
              <a:t>Didier </a:t>
            </a:r>
            <a:r>
              <a:rPr lang="fr-FR" sz="2000" b="1" dirty="0" smtClean="0"/>
              <a:t>Swingedouw, </a:t>
            </a:r>
            <a:r>
              <a:rPr lang="fr-FR" sz="2000" dirty="0"/>
              <a:t>Pablo </a:t>
            </a:r>
            <a:r>
              <a:rPr lang="fr-FR" sz="2000" dirty="0" smtClean="0"/>
              <a:t>Ortega, Juliette Mignot, Eric Guilyardi, Valérie Masson-Delmotte, </a:t>
            </a:r>
            <a:r>
              <a:rPr lang="fr-FR" sz="2000" dirty="0"/>
              <a:t>M</a:t>
            </a:r>
            <a:r>
              <a:rPr lang="fr-FR" sz="2000" dirty="0" smtClean="0"/>
              <a:t>yriam </a:t>
            </a:r>
            <a:r>
              <a:rPr lang="fr-FR" sz="2000" dirty="0" err="1" smtClean="0"/>
              <a:t>Khodri</a:t>
            </a:r>
            <a:r>
              <a:rPr lang="fr-FR" sz="2000" dirty="0" smtClean="0"/>
              <a:t>, Paul Butler</a:t>
            </a:r>
          </a:p>
        </p:txBody>
      </p:sp>
      <p:pic>
        <p:nvPicPr>
          <p:cNvPr id="10" name="Image 9" descr="CNRSfr-Q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7499" cy="897499"/>
          </a:xfrm>
          <a:prstGeom prst="rect">
            <a:avLst/>
          </a:prstGeom>
        </p:spPr>
      </p:pic>
      <p:pic>
        <p:nvPicPr>
          <p:cNvPr id="3" name="Image 2" descr="Universite Bordeaux CMJN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712" y="-99392"/>
            <a:ext cx="2254816" cy="903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2124" y="76200"/>
            <a:ext cx="8042276" cy="959224"/>
          </a:xfrm>
        </p:spPr>
        <p:txBody>
          <a:bodyPr/>
          <a:lstStyle/>
          <a:p>
            <a:r>
              <a:rPr lang="en-GB" sz="4400" dirty="0" smtClean="0"/>
              <a:t>Experimental design</a:t>
            </a:r>
            <a:endParaRPr lang="en-GB" sz="4400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-361950" y="5029200"/>
            <a:ext cx="9353550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685800" marR="0" lvl="1" indent="-3365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10000"/>
              <a:tabLst/>
              <a:defRPr/>
            </a:pPr>
            <a:endParaRPr kumimoji="0" lang="fr-FR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365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tabLst/>
              <a:defRPr/>
            </a:pPr>
            <a:endParaRPr kumimoji="0" lang="fr-FR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216024" y="1628800"/>
            <a:ext cx="4644008" cy="417646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IPSL-CM5A-LR climate model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5-member </a:t>
            </a:r>
            <a:r>
              <a:rPr lang="en-GB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historical</a:t>
            </a: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ensemble (natural and anthropogenic forcing)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5-member </a:t>
            </a:r>
            <a:r>
              <a:rPr lang="en-GB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initialised</a:t>
            </a: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ensemble nudged with SST anomalies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5-member sensitivity ensemble </a:t>
            </a: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without Pinatubo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b="1" dirty="0" smtClean="0">
                <a:solidFill>
                  <a:srgbClr val="FF0000"/>
                </a:solidFill>
              </a:rPr>
              <a:t>CMIP5</a:t>
            </a: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ensemble</a:t>
            </a:r>
            <a:endParaRPr kumimoji="0" lang="en-GB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</a:endParaRP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Comparison with existing </a:t>
            </a:r>
            <a:r>
              <a:rPr lang="en-GB" sz="2200" b="1" dirty="0" smtClean="0">
                <a:solidFill>
                  <a:srgbClr val="FF0000"/>
                </a:solidFill>
              </a:rPr>
              <a:t>in situ SSS data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</a:t>
            </a:r>
            <a:r>
              <a:rPr lang="en-GB" sz="2200" b="1" dirty="0" smtClean="0">
                <a:solidFill>
                  <a:srgbClr val="FF0000"/>
                </a:solidFill>
              </a:rPr>
              <a:t>last millennium </a:t>
            </a:r>
            <a:r>
              <a:rPr lang="en-GB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perspective</a:t>
            </a:r>
          </a:p>
          <a:p>
            <a:pPr marL="685800" marR="0" lvl="1" indent="-3365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tabLst/>
              <a:defRPr/>
            </a:pPr>
            <a:endParaRPr kumimoji="0" lang="fr-FR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076" y="2132856"/>
            <a:ext cx="4283968" cy="3360258"/>
          </a:xfrm>
          <a:prstGeom prst="rect">
            <a:avLst/>
          </a:prstGeom>
        </p:spPr>
      </p:pic>
      <p:grpSp>
        <p:nvGrpSpPr>
          <p:cNvPr id="18" name="Grouper 17"/>
          <p:cNvGrpSpPr/>
          <p:nvPr/>
        </p:nvGrpSpPr>
        <p:grpSpPr>
          <a:xfrm>
            <a:off x="5830624" y="2560464"/>
            <a:ext cx="3421896" cy="3753708"/>
            <a:chOff x="6084168" y="2636912"/>
            <a:chExt cx="3134308" cy="3753708"/>
          </a:xfrm>
        </p:grpSpPr>
        <p:sp>
          <p:nvSpPr>
            <p:cNvPr id="8" name="Rectangle 7"/>
            <p:cNvSpPr/>
            <p:nvPr/>
          </p:nvSpPr>
          <p:spPr>
            <a:xfrm>
              <a:off x="8100392" y="2636912"/>
              <a:ext cx="180023" cy="2916288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524329" y="2636912"/>
              <a:ext cx="180023" cy="2916288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444209" y="2636912"/>
              <a:ext cx="180023" cy="2916288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1" name="Connecteur droit 10"/>
            <p:cNvCxnSpPr/>
            <p:nvPr/>
          </p:nvCxnSpPr>
          <p:spPr>
            <a:xfrm>
              <a:off x="6516216" y="5517232"/>
              <a:ext cx="0" cy="23570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>
              <a:off x="7596336" y="5517232"/>
              <a:ext cx="0" cy="58535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>
              <a:off x="8172400" y="5517232"/>
              <a:ext cx="0" cy="23570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6084168" y="5661248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Agung</a:t>
              </a:r>
              <a:endParaRPr lang="fr-FR" dirty="0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7020276" y="6021288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El Chichon</a:t>
              </a:r>
              <a:endParaRPr lang="fr-FR" dirty="0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8028384" y="5733256"/>
              <a:ext cx="11900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Pinatubo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704563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ttp://dods.extra.cea.fr/work/p86swing/Volcanic/Nature3/Fig4_26694/Fig4.gi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409" y="-27384"/>
            <a:ext cx="4860000" cy="691212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7971" y="260648"/>
            <a:ext cx="4465955" cy="1048924"/>
          </a:xfrm>
        </p:spPr>
        <p:txBody>
          <a:bodyPr/>
          <a:lstStyle/>
          <a:p>
            <a:r>
              <a:rPr lang="en-GB" sz="3200" dirty="0" smtClean="0"/>
              <a:t>AMOC response in the IPSL-CM5A-LR model</a:t>
            </a:r>
            <a:endParaRPr lang="en-GB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821904"/>
            <a:ext cx="4092888" cy="434340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The sensitivity ensemble </a:t>
            </a:r>
            <a:r>
              <a:rPr lang="en-GB" sz="2000" b="1" dirty="0" smtClean="0">
                <a:solidFill>
                  <a:srgbClr val="FF0000"/>
                </a:solidFill>
              </a:rPr>
              <a:t>without Pinatubo </a:t>
            </a:r>
            <a:r>
              <a:rPr lang="en-GB" sz="2000" dirty="0" smtClean="0"/>
              <a:t>shows a larger decrease in the early  2000’s as compared to </a:t>
            </a:r>
            <a:r>
              <a:rPr lang="en-GB" sz="2000" b="1" dirty="0" smtClean="0"/>
              <a:t>historical</a:t>
            </a:r>
            <a:r>
              <a:rPr lang="en-GB" sz="2000" dirty="0" smtClean="0"/>
              <a:t> ensemble</a:t>
            </a:r>
          </a:p>
          <a:p>
            <a:r>
              <a:rPr lang="en-GB" sz="2000" dirty="0" smtClean="0"/>
              <a:t>Then a partial recovery in the late 2010’s</a:t>
            </a:r>
          </a:p>
          <a:p>
            <a:r>
              <a:rPr lang="en-GB" sz="2000" dirty="0" smtClean="0"/>
              <a:t>Including NAO effect increase the agreement with reconstruction of AMOC variations</a:t>
            </a:r>
            <a:endParaRPr lang="en-GB" sz="2000" dirty="0"/>
          </a:p>
        </p:txBody>
      </p:sp>
      <p:sp>
        <p:nvSpPr>
          <p:cNvPr id="6" name="Rectangle 5"/>
          <p:cNvSpPr/>
          <p:nvPr/>
        </p:nvSpPr>
        <p:spPr>
          <a:xfrm>
            <a:off x="4427984" y="3429000"/>
            <a:ext cx="4716016" cy="34557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3286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Is it real?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275" y="2204863"/>
            <a:ext cx="8042276" cy="3738737"/>
          </a:xfrm>
        </p:spPr>
        <p:txBody>
          <a:bodyPr/>
          <a:lstStyle/>
          <a:p>
            <a:r>
              <a:rPr lang="en-GB" dirty="0" smtClean="0"/>
              <a:t>Model dependent</a:t>
            </a:r>
          </a:p>
          <a:p>
            <a:r>
              <a:rPr lang="en-GB" dirty="0" smtClean="0"/>
              <a:t>Need for other lines of evidences (observations!)</a:t>
            </a:r>
          </a:p>
          <a:p>
            <a:endParaRPr lang="en-GB" dirty="0"/>
          </a:p>
          <a:p>
            <a:r>
              <a:rPr lang="en-GB" dirty="0" smtClean="0"/>
              <a:t>AMOC response 15 years after the eruption is the key assumption that needs to be tested!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6865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153" y="1772817"/>
            <a:ext cx="5071359" cy="359999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356228"/>
            <a:ext cx="9144000" cy="1336956"/>
          </a:xfrm>
        </p:spPr>
        <p:txBody>
          <a:bodyPr/>
          <a:lstStyle/>
          <a:p>
            <a:r>
              <a:rPr lang="fr-FR" sz="4000" dirty="0" smtClean="0"/>
              <a:t>CMIP5 multi-model confirmation?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" y="1340768"/>
            <a:ext cx="4109152" cy="4536504"/>
          </a:xfrm>
        </p:spPr>
        <p:txBody>
          <a:bodyPr>
            <a:noAutofit/>
          </a:bodyPr>
          <a:lstStyle/>
          <a:p>
            <a:r>
              <a:rPr lang="en-GB" sz="2000" dirty="0" smtClean="0"/>
              <a:t>11 individual models (not different versions) from </a:t>
            </a:r>
            <a:r>
              <a:rPr lang="en-GB" sz="2000" b="1" dirty="0" smtClean="0"/>
              <a:t>CMIP5</a:t>
            </a:r>
            <a:r>
              <a:rPr lang="en-GB" sz="2000" dirty="0" smtClean="0"/>
              <a:t> </a:t>
            </a:r>
            <a:r>
              <a:rPr lang="en-GB" sz="2000" b="1" dirty="0" smtClean="0"/>
              <a:t>WITHOUT</a:t>
            </a:r>
            <a:r>
              <a:rPr lang="en-GB" sz="2000" dirty="0" smtClean="0"/>
              <a:t> IPSLCM5A</a:t>
            </a:r>
          </a:p>
          <a:p>
            <a:r>
              <a:rPr lang="en-GB" sz="2000" dirty="0" smtClean="0"/>
              <a:t>The ensemble mean shows a maximum in AMOC just before 1980 as in IPSLCM5A</a:t>
            </a:r>
          </a:p>
          <a:p>
            <a:r>
              <a:rPr lang="en-GB" sz="2000" dirty="0" smtClean="0"/>
              <a:t>Large spread</a:t>
            </a:r>
          </a:p>
          <a:p>
            <a:r>
              <a:rPr lang="en-GB" sz="2000" b="1" dirty="0">
                <a:solidFill>
                  <a:srgbClr val="0000FF"/>
                </a:solidFill>
              </a:rPr>
              <a:t>5 models </a:t>
            </a:r>
            <a:r>
              <a:rPr lang="en-GB" sz="2000" dirty="0"/>
              <a:t>show a maximum of energy in the </a:t>
            </a:r>
            <a:r>
              <a:rPr lang="en-GB" sz="2000" b="1" dirty="0">
                <a:solidFill>
                  <a:srgbClr val="0000FF"/>
                </a:solidFill>
              </a:rPr>
              <a:t>12-</a:t>
            </a:r>
            <a:r>
              <a:rPr lang="en-GB" sz="2000" b="1" dirty="0" smtClean="0">
                <a:solidFill>
                  <a:srgbClr val="0000FF"/>
                </a:solidFill>
              </a:rPr>
              <a:t>30 </a:t>
            </a:r>
            <a:r>
              <a:rPr lang="en-GB" sz="2000" b="1" dirty="0" err="1" smtClean="0">
                <a:solidFill>
                  <a:srgbClr val="0000FF"/>
                </a:solidFill>
              </a:rPr>
              <a:t>yrs</a:t>
            </a:r>
            <a:r>
              <a:rPr lang="en-GB" sz="2000" b="1" dirty="0" smtClean="0">
                <a:solidFill>
                  <a:srgbClr val="0000FF"/>
                </a:solidFill>
              </a:rPr>
              <a:t> </a:t>
            </a:r>
            <a:r>
              <a:rPr lang="en-GB" sz="2000" b="1" dirty="0">
                <a:solidFill>
                  <a:srgbClr val="0000FF"/>
                </a:solidFill>
              </a:rPr>
              <a:t>spectral band</a:t>
            </a:r>
            <a:r>
              <a:rPr lang="en-GB" sz="2000" dirty="0"/>
              <a:t>. Strong similarity of the response in these 5</a:t>
            </a:r>
            <a:r>
              <a:rPr lang="en-GB" sz="2000" dirty="0" smtClean="0"/>
              <a:t> </a:t>
            </a:r>
            <a:r>
              <a:rPr lang="en-GB" sz="2000" dirty="0"/>
              <a:t>models</a:t>
            </a:r>
            <a:endParaRPr lang="fr-FR" sz="20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153" y="1772824"/>
            <a:ext cx="5032026" cy="36003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28184" y="2204864"/>
            <a:ext cx="349424" cy="3168352"/>
          </a:xfrm>
          <a:prstGeom prst="rect">
            <a:avLst/>
          </a:prstGeom>
          <a:solidFill>
            <a:srgbClr val="E2751D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8028383" y="2204864"/>
            <a:ext cx="349424" cy="3150936"/>
          </a:xfrm>
          <a:prstGeom prst="rect">
            <a:avLst/>
          </a:prstGeom>
          <a:solidFill>
            <a:srgbClr val="E2751D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9588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3211" y="44624"/>
            <a:ext cx="4299487" cy="1336956"/>
          </a:xfrm>
        </p:spPr>
        <p:txBody>
          <a:bodyPr/>
          <a:lstStyle/>
          <a:p>
            <a:r>
              <a:rPr lang="fr-FR" sz="3600" dirty="0" err="1" smtClean="0"/>
              <a:t>Comparison</a:t>
            </a:r>
            <a:r>
              <a:rPr lang="fr-FR" sz="3600" dirty="0" smtClean="0"/>
              <a:t> </a:t>
            </a:r>
            <a:r>
              <a:rPr lang="fr-FR" sz="3600" dirty="0" err="1" smtClean="0"/>
              <a:t>with</a:t>
            </a:r>
            <a:r>
              <a:rPr lang="fr-FR" sz="3600" dirty="0" smtClean="0"/>
              <a:t> </a:t>
            </a:r>
            <a:r>
              <a:rPr lang="fr-FR" sz="3600" i="1" dirty="0" smtClean="0"/>
              <a:t>in situ </a:t>
            </a:r>
            <a:r>
              <a:rPr lang="fr-FR" sz="3600" dirty="0" err="1" smtClean="0"/>
              <a:t>salinity</a:t>
            </a:r>
            <a:r>
              <a:rPr lang="fr-FR" sz="3600" dirty="0" smtClean="0"/>
              <a:t> data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628800"/>
            <a:ext cx="4149757" cy="4176464"/>
          </a:xfrm>
        </p:spPr>
        <p:txBody>
          <a:bodyPr>
            <a:normAutofit lnSpcReduction="10000"/>
          </a:bodyPr>
          <a:lstStyle/>
          <a:p>
            <a:r>
              <a:rPr lang="fr-FR" sz="2000" dirty="0" smtClean="0"/>
              <a:t>Labrador data </a:t>
            </a:r>
            <a:r>
              <a:rPr lang="fr-FR" sz="2000" dirty="0" err="1" smtClean="0"/>
              <a:t>available</a:t>
            </a:r>
            <a:r>
              <a:rPr lang="fr-FR" sz="2000" dirty="0" smtClean="0"/>
              <a:t> </a:t>
            </a:r>
            <a:r>
              <a:rPr lang="fr-FR" sz="2000" dirty="0" err="1" smtClean="0"/>
              <a:t>from</a:t>
            </a:r>
            <a:r>
              <a:rPr lang="fr-FR" sz="2000" dirty="0" smtClean="0"/>
              <a:t> Canadian </a:t>
            </a:r>
            <a:r>
              <a:rPr lang="en-GB" sz="2000" dirty="0" smtClean="0">
                <a:latin typeface="Arial"/>
                <a:cs typeface="Arial"/>
              </a:rPr>
              <a:t>Bedford </a:t>
            </a:r>
            <a:r>
              <a:rPr lang="en-GB" sz="2000" dirty="0">
                <a:latin typeface="Arial"/>
                <a:cs typeface="Arial"/>
              </a:rPr>
              <a:t>Institute of </a:t>
            </a:r>
            <a:r>
              <a:rPr lang="en-GB" sz="2000" dirty="0" smtClean="0">
                <a:latin typeface="Arial"/>
                <a:cs typeface="Arial"/>
              </a:rPr>
              <a:t>Oceanography</a:t>
            </a:r>
            <a:endParaRPr lang="fr-FR" sz="2000" dirty="0" smtClean="0"/>
          </a:p>
          <a:p>
            <a:r>
              <a:rPr lang="fr-FR" sz="2000" dirty="0" smtClean="0"/>
              <a:t>Reconstruction of SSS </a:t>
            </a:r>
            <a:r>
              <a:rPr lang="fr-FR" sz="2000" dirty="0" err="1" smtClean="0"/>
              <a:t>variability</a:t>
            </a:r>
            <a:r>
              <a:rPr lang="fr-FR" sz="2000" dirty="0" smtClean="0"/>
              <a:t> over the </a:t>
            </a:r>
            <a:r>
              <a:rPr lang="fr-FR" sz="2000" dirty="0" err="1" smtClean="0"/>
              <a:t>east</a:t>
            </a:r>
            <a:r>
              <a:rPr lang="fr-FR" sz="2000" dirty="0" smtClean="0"/>
              <a:t> subpolar gyre (Reverdin 2010</a:t>
            </a:r>
            <a:r>
              <a:rPr lang="fr-FR" sz="2000" dirty="0"/>
              <a:t>) </a:t>
            </a:r>
            <a:endParaRPr lang="fr-FR" sz="2000" dirty="0" smtClean="0"/>
          </a:p>
          <a:p>
            <a:r>
              <a:rPr lang="fr-FR" sz="2000" dirty="0" smtClean="0"/>
              <a:t>Agreement </a:t>
            </a:r>
            <a:r>
              <a:rPr lang="fr-FR" sz="2000" dirty="0" err="1" smtClean="0"/>
              <a:t>between</a:t>
            </a:r>
            <a:r>
              <a:rPr lang="fr-FR" sz="2000" dirty="0" smtClean="0"/>
              <a:t> </a:t>
            </a:r>
            <a:r>
              <a:rPr lang="fr-FR" sz="2000" b="1" dirty="0" err="1" smtClean="0">
                <a:solidFill>
                  <a:schemeClr val="tx1"/>
                </a:solidFill>
              </a:rPr>
              <a:t>historical</a:t>
            </a:r>
            <a:r>
              <a:rPr lang="fr-FR" sz="2000" dirty="0" smtClean="0"/>
              <a:t> and </a:t>
            </a:r>
            <a:r>
              <a:rPr lang="fr-FR" sz="2000" b="1" dirty="0" smtClean="0">
                <a:solidFill>
                  <a:srgbClr val="FF0000"/>
                </a:solidFill>
              </a:rPr>
              <a:t>data</a:t>
            </a:r>
            <a:r>
              <a:rPr lang="fr-FR" sz="2000" dirty="0" smtClean="0"/>
              <a:t>  (20-yr </a:t>
            </a:r>
            <a:r>
              <a:rPr lang="fr-FR" sz="2000" dirty="0" err="1" smtClean="0"/>
              <a:t>sliding</a:t>
            </a:r>
            <a:r>
              <a:rPr lang="fr-FR" sz="2000" dirty="0" smtClean="0"/>
              <a:t> </a:t>
            </a:r>
            <a:r>
              <a:rPr lang="fr-FR" sz="2000" dirty="0" err="1" smtClean="0"/>
              <a:t>window</a:t>
            </a:r>
            <a:r>
              <a:rPr lang="fr-FR" sz="2000" dirty="0" smtClean="0"/>
              <a:t> </a:t>
            </a:r>
            <a:r>
              <a:rPr lang="fr-FR" sz="2000" dirty="0" err="1" smtClean="0"/>
              <a:t>correlation</a:t>
            </a:r>
            <a:r>
              <a:rPr lang="fr-FR" sz="2000" dirty="0" smtClean="0"/>
              <a:t>, p&lt;0.1)</a:t>
            </a:r>
          </a:p>
          <a:p>
            <a:r>
              <a:rPr lang="fr-FR" sz="2000" b="1" dirty="0" smtClean="0"/>
              <a:t>An </a:t>
            </a:r>
            <a:r>
              <a:rPr lang="fr-FR" sz="2000" b="1" dirty="0" err="1" smtClean="0"/>
              <a:t>explanation</a:t>
            </a:r>
            <a:r>
              <a:rPr lang="fr-FR" sz="2000" b="1" dirty="0" smtClean="0"/>
              <a:t> for </a:t>
            </a:r>
            <a:r>
              <a:rPr lang="fr-FR" sz="2000" b="1" dirty="0" err="1" smtClean="0"/>
              <a:t>two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GSAs</a:t>
            </a:r>
            <a:r>
              <a:rPr lang="fr-FR" sz="2000" b="1" dirty="0" smtClean="0"/>
              <a:t>!</a:t>
            </a:r>
            <a:endParaRPr lang="fr-FR" sz="2000" b="1" dirty="0"/>
          </a:p>
        </p:txBody>
      </p:sp>
      <p:pic>
        <p:nvPicPr>
          <p:cNvPr id="1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29217938"/>
            <a:ext cx="7278688" cy="1025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 descr="ttp://dods.extra.cea.fr/work/p86swing/Volcanic/Nature2/Fig2_15135/Fig2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76" y="0"/>
            <a:ext cx="4858385" cy="6842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9398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672" y="-387424"/>
            <a:ext cx="8964488" cy="1336956"/>
          </a:xfrm>
        </p:spPr>
        <p:txBody>
          <a:bodyPr/>
          <a:lstStyle/>
          <a:p>
            <a:r>
              <a:rPr lang="fr-FR" dirty="0" smtClean="0"/>
              <a:t>A last </a:t>
            </a:r>
            <a:r>
              <a:rPr lang="fr-FR" dirty="0" err="1" smtClean="0"/>
              <a:t>millennium</a:t>
            </a:r>
            <a:r>
              <a:rPr lang="fr-FR" dirty="0" smtClean="0"/>
              <a:t> perspective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844824"/>
            <a:ext cx="4170357" cy="4032448"/>
          </a:xfrm>
        </p:spPr>
        <p:txBody>
          <a:bodyPr>
            <a:normAutofit/>
          </a:bodyPr>
          <a:lstStyle/>
          <a:p>
            <a:r>
              <a:rPr lang="en-GB" sz="2000" dirty="0" smtClean="0"/>
              <a:t>Last millennium simulation from IPSLCM5A-LR (</a:t>
            </a:r>
            <a:r>
              <a:rPr lang="en-GB" sz="2000" dirty="0" err="1" smtClean="0"/>
              <a:t>Khodri</a:t>
            </a:r>
            <a:r>
              <a:rPr lang="en-GB" sz="2000" dirty="0" smtClean="0"/>
              <a:t> et al. in prep.)</a:t>
            </a:r>
          </a:p>
          <a:p>
            <a:r>
              <a:rPr lang="en-GB" sz="2000" dirty="0" smtClean="0"/>
              <a:t>We select all the volcanoes from preindustrial era that are larger than Agung but not too large</a:t>
            </a:r>
          </a:p>
          <a:p>
            <a:r>
              <a:rPr lang="en-GB" sz="2000" dirty="0"/>
              <a:t>5</a:t>
            </a:r>
            <a:r>
              <a:rPr lang="en-GB" sz="2000" dirty="0" smtClean="0"/>
              <a:t>-member ensemble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004" y="1844824"/>
            <a:ext cx="4768801" cy="338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30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428236"/>
            <a:ext cx="8964488" cy="1336956"/>
          </a:xfrm>
        </p:spPr>
        <p:txBody>
          <a:bodyPr/>
          <a:lstStyle/>
          <a:p>
            <a:r>
              <a:rPr lang="fr-FR" dirty="0" err="1" smtClean="0"/>
              <a:t>Greenland</a:t>
            </a:r>
            <a:r>
              <a:rPr lang="fr-FR" dirty="0" smtClean="0"/>
              <a:t> data</a:t>
            </a:r>
            <a:endParaRPr lang="fr-FR" dirty="0"/>
          </a:p>
        </p:txBody>
      </p:sp>
      <p:grpSp>
        <p:nvGrpSpPr>
          <p:cNvPr id="7" name="Grouper 6"/>
          <p:cNvGrpSpPr>
            <a:grpSpLocks noChangeAspect="1"/>
          </p:cNvGrpSpPr>
          <p:nvPr/>
        </p:nvGrpSpPr>
        <p:grpSpPr>
          <a:xfrm>
            <a:off x="558889" y="2780928"/>
            <a:ext cx="4070599" cy="4067996"/>
            <a:chOff x="4355967" y="4491783"/>
            <a:chExt cx="2521612" cy="2519998"/>
          </a:xfrm>
        </p:grpSpPr>
        <p:pic>
          <p:nvPicPr>
            <p:cNvPr id="8" name="Image 7" descr="d18O-millgreenland-1000-1973-ano-eof1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5967" y="4491783"/>
              <a:ext cx="2521612" cy="2519998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4462422" y="4528394"/>
              <a:ext cx="2156511" cy="28598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EOF1 δ</a:t>
              </a:r>
              <a:r>
                <a:rPr lang="en-GB" sz="1400" baseline="30000" dirty="0"/>
                <a:t>18</a:t>
              </a:r>
              <a:r>
                <a:rPr lang="en-GB" sz="1400" dirty="0" smtClean="0"/>
                <a:t>O ice cores</a:t>
              </a:r>
            </a:p>
            <a:p>
              <a:endParaRPr lang="en-GB" sz="1000" dirty="0"/>
            </a:p>
          </p:txBody>
        </p:sp>
      </p:grp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388" y="1623599"/>
            <a:ext cx="3635612" cy="5234401"/>
          </a:xfrm>
          <a:prstGeom prst="rect">
            <a:avLst/>
          </a:prstGeom>
        </p:spPr>
      </p:pic>
      <p:grpSp>
        <p:nvGrpSpPr>
          <p:cNvPr id="15" name="Grouper 14"/>
          <p:cNvGrpSpPr/>
          <p:nvPr/>
        </p:nvGrpSpPr>
        <p:grpSpPr>
          <a:xfrm>
            <a:off x="5902040" y="5157192"/>
            <a:ext cx="3240000" cy="180016"/>
            <a:chOff x="899593" y="5589240"/>
            <a:chExt cx="2325100" cy="180016"/>
          </a:xfrm>
        </p:grpSpPr>
        <p:sp>
          <p:nvSpPr>
            <p:cNvPr id="16" name="Rectangle 15"/>
            <p:cNvSpPr/>
            <p:nvPr/>
          </p:nvSpPr>
          <p:spPr>
            <a:xfrm>
              <a:off x="899593" y="5589240"/>
              <a:ext cx="2325099" cy="180016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 w="9525" cmpd="sng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7" name="Connecteur droit 16"/>
            <p:cNvCxnSpPr/>
            <p:nvPr/>
          </p:nvCxnSpPr>
          <p:spPr>
            <a:xfrm>
              <a:off x="899593" y="5679240"/>
              <a:ext cx="2325100" cy="0"/>
            </a:xfrm>
            <a:prstGeom prst="line">
              <a:avLst/>
            </a:prstGeom>
            <a:ln w="38100" cmpd="sng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oneTexte 2"/>
          <p:cNvSpPr txBox="1"/>
          <p:nvPr/>
        </p:nvSpPr>
        <p:spPr>
          <a:xfrm>
            <a:off x="683568" y="1375608"/>
            <a:ext cx="3960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EOF1 of Compilation of 6 ice cores reconstructing Greenland  δ</a:t>
            </a:r>
            <a:r>
              <a:rPr lang="en-GB" baseline="30000" dirty="0" smtClean="0"/>
              <a:t>18</a:t>
            </a:r>
            <a:r>
              <a:rPr lang="en-GB" dirty="0" smtClean="0"/>
              <a:t>O over </a:t>
            </a:r>
            <a:r>
              <a:rPr lang="en-GB" dirty="0"/>
              <a:t>the last millennium (Ortega et al. in </a:t>
            </a:r>
            <a:r>
              <a:rPr lang="en-GB" dirty="0" smtClean="0"/>
              <a:t>press)</a:t>
            </a:r>
            <a:endParaRPr lang="en-GB" dirty="0"/>
          </a:p>
          <a:p>
            <a:endParaRPr lang="en-GB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5652120" y="1046202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20-yr preferential variability  in </a:t>
            </a:r>
            <a:r>
              <a:rPr lang="en-GB" dirty="0" smtClean="0"/>
              <a:t>the PC1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0284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428236"/>
            <a:ext cx="9060160" cy="1336956"/>
          </a:xfrm>
        </p:spPr>
        <p:txBody>
          <a:bodyPr/>
          <a:lstStyle/>
          <a:p>
            <a:r>
              <a:rPr lang="fr-FR" dirty="0" smtClean="0"/>
              <a:t>Link </a:t>
            </a:r>
            <a:r>
              <a:rPr lang="fr-FR" dirty="0" err="1" smtClean="0"/>
              <a:t>Greenland</a:t>
            </a:r>
            <a:r>
              <a:rPr lang="fr-FR" dirty="0" smtClean="0"/>
              <a:t>-AMO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3568" y="1556792"/>
            <a:ext cx="4170357" cy="180020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Greenland as high-resolution proxy of the AMO?</a:t>
            </a:r>
          </a:p>
          <a:p>
            <a:r>
              <a:rPr lang="en-GB" sz="2000" dirty="0" smtClean="0"/>
              <a:t>AMOC leads AMO in the model by 5-10 years</a:t>
            </a:r>
          </a:p>
          <a:p>
            <a:endParaRPr lang="en-GB" sz="2000" dirty="0"/>
          </a:p>
        </p:txBody>
      </p:sp>
      <p:pic>
        <p:nvPicPr>
          <p:cNvPr id="14" name="Image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565" y="1186769"/>
            <a:ext cx="3958590" cy="5662930"/>
          </a:xfrm>
          <a:prstGeom prst="rect">
            <a:avLst/>
          </a:prstGeom>
        </p:spPr>
      </p:pic>
      <p:pic>
        <p:nvPicPr>
          <p:cNvPr id="15" name="Image 14" descr="ttp://dods.extra.cea.fr/work/p86swing/Volcanic/Supplementary/Fig_9823/Fig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20" y="3791585"/>
            <a:ext cx="4319905" cy="30664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3381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05" y="3812"/>
            <a:ext cx="5245275" cy="1336956"/>
          </a:xfrm>
        </p:spPr>
        <p:txBody>
          <a:bodyPr/>
          <a:lstStyle/>
          <a:p>
            <a:r>
              <a:rPr lang="fr-FR" sz="4400" dirty="0" smtClean="0"/>
              <a:t>A </a:t>
            </a:r>
            <a:r>
              <a:rPr lang="fr-FR" sz="4400" dirty="0" err="1" smtClean="0"/>
              <a:t>paleo</a:t>
            </a:r>
            <a:r>
              <a:rPr lang="fr-FR" sz="4400" dirty="0" err="1"/>
              <a:t>-</a:t>
            </a:r>
            <a:r>
              <a:rPr lang="fr-FR" sz="4400" dirty="0" err="1" smtClean="0"/>
              <a:t>indicator</a:t>
            </a:r>
            <a:r>
              <a:rPr lang="fr-FR" sz="4400" dirty="0" smtClean="0"/>
              <a:t> of the AMOC?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6745" y="1656184"/>
            <a:ext cx="4485255" cy="3861048"/>
          </a:xfrm>
        </p:spPr>
        <p:txBody>
          <a:bodyPr>
            <a:noAutofit/>
          </a:bodyPr>
          <a:lstStyle/>
          <a:p>
            <a:r>
              <a:rPr lang="fr-FR" sz="2000" dirty="0" smtClean="0"/>
              <a:t>Butler et al. (2013): bivalve as a </a:t>
            </a:r>
            <a:r>
              <a:rPr lang="fr-FR" sz="2000" dirty="0" err="1" smtClean="0"/>
              <a:t>very</a:t>
            </a:r>
            <a:r>
              <a:rPr lang="fr-FR" sz="2000" dirty="0" smtClean="0"/>
              <a:t> </a:t>
            </a:r>
            <a:r>
              <a:rPr lang="fr-FR" sz="2000" dirty="0" err="1" smtClean="0"/>
              <a:t>high</a:t>
            </a:r>
            <a:r>
              <a:rPr lang="fr-FR" sz="2000" dirty="0" smtClean="0"/>
              <a:t> temporal </a:t>
            </a:r>
            <a:r>
              <a:rPr lang="fr-FR" sz="2000" dirty="0" err="1" smtClean="0"/>
              <a:t>resolution</a:t>
            </a:r>
            <a:r>
              <a:rPr lang="fr-FR" sz="2000" dirty="0" smtClean="0"/>
              <a:t> proxy</a:t>
            </a:r>
          </a:p>
          <a:p>
            <a:r>
              <a:rPr lang="fr-FR" sz="2000" dirty="0" smtClean="0"/>
              <a:t>Not SST, </a:t>
            </a:r>
            <a:r>
              <a:rPr lang="fr-FR" sz="2000" dirty="0" err="1" smtClean="0"/>
              <a:t>rather</a:t>
            </a:r>
            <a:r>
              <a:rPr lang="fr-FR" sz="2000" dirty="0" smtClean="0"/>
              <a:t> </a:t>
            </a:r>
            <a:r>
              <a:rPr lang="fr-FR" sz="2000" dirty="0" err="1" smtClean="0"/>
              <a:t>related</a:t>
            </a:r>
            <a:r>
              <a:rPr lang="fr-FR" sz="2000" dirty="0" smtClean="0"/>
              <a:t> to </a:t>
            </a:r>
            <a:r>
              <a:rPr lang="fr-FR" sz="2000" dirty="0" err="1" smtClean="0"/>
              <a:t>nutrient</a:t>
            </a:r>
            <a:r>
              <a:rPr lang="fr-FR" sz="2000" dirty="0" smtClean="0"/>
              <a:t> </a:t>
            </a:r>
            <a:r>
              <a:rPr lang="fr-FR" sz="2000" dirty="0" err="1" smtClean="0"/>
              <a:t>supply</a:t>
            </a:r>
            <a:endParaRPr lang="fr-FR" sz="2000" dirty="0" smtClean="0"/>
          </a:p>
          <a:p>
            <a:r>
              <a:rPr lang="fr-FR" sz="2000" dirty="0" smtClean="0"/>
              <a:t>Pseudo-proxy </a:t>
            </a:r>
            <a:r>
              <a:rPr lang="fr-FR" sz="2000" dirty="0" err="1" smtClean="0"/>
              <a:t>approach</a:t>
            </a:r>
            <a:r>
              <a:rPr lang="fr-FR" sz="2000" dirty="0" smtClean="0"/>
              <a:t>: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there</a:t>
            </a:r>
            <a:r>
              <a:rPr lang="fr-FR" sz="2000" dirty="0" smtClean="0"/>
              <a:t> a </a:t>
            </a:r>
            <a:r>
              <a:rPr lang="fr-FR" sz="2000" dirty="0" err="1" smtClean="0"/>
              <a:t>link</a:t>
            </a:r>
            <a:r>
              <a:rPr lang="fr-FR" sz="2000" dirty="0" smtClean="0"/>
              <a:t> </a:t>
            </a:r>
            <a:r>
              <a:rPr lang="fr-FR" sz="2000" dirty="0" err="1" smtClean="0"/>
              <a:t>between</a:t>
            </a:r>
            <a:r>
              <a:rPr lang="fr-FR" sz="2000" dirty="0" smtClean="0"/>
              <a:t> </a:t>
            </a:r>
            <a:r>
              <a:rPr lang="fr-FR" sz="2000" dirty="0" err="1" smtClean="0"/>
              <a:t>nutrient</a:t>
            </a:r>
            <a:r>
              <a:rPr lang="fr-FR" sz="2000" dirty="0" smtClean="0"/>
              <a:t> and AMOC in the model </a:t>
            </a:r>
            <a:r>
              <a:rPr lang="fr-FR" sz="2000" dirty="0" err="1" smtClean="0"/>
              <a:t>north</a:t>
            </a:r>
            <a:r>
              <a:rPr lang="fr-FR" sz="2000" dirty="0" smtClean="0"/>
              <a:t> of </a:t>
            </a:r>
            <a:r>
              <a:rPr lang="fr-FR" sz="2000" dirty="0" err="1" smtClean="0"/>
              <a:t>Iceland</a:t>
            </a:r>
            <a:r>
              <a:rPr lang="fr-FR" sz="2000" dirty="0" smtClean="0"/>
              <a:t>?</a:t>
            </a:r>
          </a:p>
          <a:p>
            <a:r>
              <a:rPr lang="fr-FR" sz="2000" dirty="0" smtClean="0"/>
              <a:t>AMOC leads </a:t>
            </a:r>
            <a:r>
              <a:rPr lang="fr-FR" sz="2000" dirty="0" err="1" smtClean="0"/>
              <a:t>nutrient</a:t>
            </a:r>
            <a:r>
              <a:rPr lang="fr-FR" sz="2000" dirty="0" smtClean="0"/>
              <a:t> </a:t>
            </a:r>
            <a:r>
              <a:rPr lang="fr-FR" sz="2000" dirty="0" err="1" smtClean="0"/>
              <a:t>supply</a:t>
            </a:r>
            <a:r>
              <a:rPr lang="fr-FR" sz="2000" dirty="0" smtClean="0"/>
              <a:t> </a:t>
            </a:r>
            <a:r>
              <a:rPr lang="fr-FR" sz="2000" dirty="0" err="1" smtClean="0"/>
              <a:t>north</a:t>
            </a:r>
            <a:r>
              <a:rPr lang="fr-FR" sz="2000" dirty="0" smtClean="0"/>
              <a:t> of </a:t>
            </a:r>
            <a:r>
              <a:rPr lang="fr-FR" sz="2000" dirty="0" err="1" smtClean="0"/>
              <a:t>Iceland</a:t>
            </a:r>
            <a:r>
              <a:rPr lang="fr-FR" sz="2000" dirty="0" smtClean="0"/>
              <a:t> by 1-3 </a:t>
            </a:r>
            <a:r>
              <a:rPr lang="fr-FR" sz="2000" dirty="0" err="1" smtClean="0"/>
              <a:t>years</a:t>
            </a:r>
            <a:endParaRPr lang="fr-FR" sz="2000" dirty="0"/>
          </a:p>
        </p:txBody>
      </p:sp>
      <p:pic>
        <p:nvPicPr>
          <p:cNvPr id="4" name="Image 3" descr="ttp://dods.extra.cea.fr/work/p86swing/Volcanic/Supplementary/Fig_4571/Fi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011" y="3546001"/>
            <a:ext cx="4666848" cy="331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203" y="0"/>
            <a:ext cx="3600000" cy="321676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043901" y="3216189"/>
            <a:ext cx="2859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Butler et al.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9875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ttp://dods.extra.cea.fr/work/p86swing/Volcanic/Nature3/Fig3_2049/Fig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365" y="0"/>
            <a:ext cx="4908163" cy="69119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-27384"/>
            <a:ext cx="4416365" cy="1336956"/>
          </a:xfrm>
        </p:spPr>
        <p:txBody>
          <a:bodyPr/>
          <a:lstStyle/>
          <a:p>
            <a:r>
              <a:rPr lang="fr-FR" sz="4000" dirty="0" smtClean="0"/>
              <a:t>Last </a:t>
            </a:r>
            <a:r>
              <a:rPr lang="fr-FR" sz="4000" dirty="0" err="1" smtClean="0"/>
              <a:t>millennium</a:t>
            </a:r>
            <a:r>
              <a:rPr lang="fr-FR" sz="4000" dirty="0" smtClean="0"/>
              <a:t> perspective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627" y="1605880"/>
            <a:ext cx="4416365" cy="4343400"/>
          </a:xfrm>
        </p:spPr>
        <p:txBody>
          <a:bodyPr>
            <a:normAutofit/>
          </a:bodyPr>
          <a:lstStyle/>
          <a:p>
            <a:r>
              <a:rPr lang="fr-FR" sz="2000" dirty="0" err="1" smtClean="0"/>
              <a:t>We</a:t>
            </a:r>
            <a:r>
              <a:rPr lang="fr-FR" sz="2000" dirty="0" smtClean="0"/>
              <a:t> select the </a:t>
            </a:r>
            <a:r>
              <a:rPr lang="fr-FR" sz="2000" dirty="0" err="1" smtClean="0"/>
              <a:t>same</a:t>
            </a:r>
            <a:r>
              <a:rPr lang="fr-FR" sz="2000" dirty="0" smtClean="0"/>
              <a:t> </a:t>
            </a:r>
            <a:r>
              <a:rPr lang="fr-FR" sz="2000" dirty="0" err="1" smtClean="0"/>
              <a:t>timeseries</a:t>
            </a:r>
            <a:r>
              <a:rPr lang="fr-FR" sz="2000" dirty="0" smtClean="0"/>
              <a:t> </a:t>
            </a:r>
            <a:r>
              <a:rPr lang="fr-FR" sz="2000" dirty="0" err="1" smtClean="0"/>
              <a:t>following</a:t>
            </a:r>
            <a:r>
              <a:rPr lang="fr-FR" sz="2000" dirty="0" smtClean="0"/>
              <a:t> </a:t>
            </a:r>
            <a:r>
              <a:rPr lang="fr-FR" sz="2000" dirty="0" err="1" smtClean="0"/>
              <a:t>volcanoes</a:t>
            </a:r>
            <a:r>
              <a:rPr lang="fr-FR" sz="2000" dirty="0" smtClean="0"/>
              <a:t> in data and SST in the </a:t>
            </a:r>
            <a:r>
              <a:rPr lang="fr-FR" sz="2000" dirty="0" err="1" smtClean="0"/>
              <a:t>North</a:t>
            </a:r>
            <a:r>
              <a:rPr lang="fr-FR" sz="2000" dirty="0" smtClean="0"/>
              <a:t> Atlantic </a:t>
            </a:r>
            <a:r>
              <a:rPr lang="fr-FR" sz="2000" dirty="0" err="1" smtClean="0"/>
              <a:t>from</a:t>
            </a:r>
            <a:r>
              <a:rPr lang="fr-FR" sz="2000" dirty="0" smtClean="0"/>
              <a:t> the model</a:t>
            </a:r>
          </a:p>
          <a:p>
            <a:r>
              <a:rPr lang="fr-FR" sz="2000" dirty="0" err="1" smtClean="0"/>
              <a:t>Significant</a:t>
            </a:r>
            <a:r>
              <a:rPr lang="fr-FR" sz="2000" dirty="0" smtClean="0"/>
              <a:t> </a:t>
            </a:r>
            <a:r>
              <a:rPr lang="fr-FR" sz="2000" dirty="0" err="1" smtClean="0"/>
              <a:t>correlation</a:t>
            </a:r>
            <a:r>
              <a:rPr lang="fr-FR" sz="2000" dirty="0" smtClean="0"/>
              <a:t> </a:t>
            </a:r>
            <a:r>
              <a:rPr lang="fr-FR" sz="2000" dirty="0" err="1" smtClean="0"/>
              <a:t>both</a:t>
            </a:r>
            <a:r>
              <a:rPr lang="fr-FR" sz="2000" dirty="0" smtClean="0"/>
              <a:t> in model and data, </a:t>
            </a:r>
            <a:r>
              <a:rPr lang="fr-FR" sz="2000" dirty="0" err="1" smtClean="0"/>
              <a:t>following</a:t>
            </a:r>
            <a:r>
              <a:rPr lang="fr-FR" sz="2000" dirty="0" smtClean="0"/>
              <a:t> AMOC variations by </a:t>
            </a:r>
            <a:r>
              <a:rPr lang="fr-FR" sz="2000" dirty="0" err="1" smtClean="0"/>
              <a:t>around</a:t>
            </a:r>
            <a:r>
              <a:rPr lang="fr-FR" sz="2000" dirty="0" smtClean="0"/>
              <a:t> 5 </a:t>
            </a:r>
            <a:r>
              <a:rPr lang="fr-FR" sz="2000" dirty="0" err="1" smtClean="0"/>
              <a:t>years</a:t>
            </a:r>
            <a:endParaRPr lang="fr-FR" sz="2000" dirty="0"/>
          </a:p>
        </p:txBody>
      </p:sp>
      <p:sp>
        <p:nvSpPr>
          <p:cNvPr id="19" name="Rectangle 18"/>
          <p:cNvSpPr/>
          <p:nvPr/>
        </p:nvSpPr>
        <p:spPr>
          <a:xfrm>
            <a:off x="6012160" y="512819"/>
            <a:ext cx="349424" cy="1259997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6166792" y="2096995"/>
            <a:ext cx="349424" cy="1259997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6588224" y="3645024"/>
            <a:ext cx="349424" cy="2879994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er 6"/>
          <p:cNvGrpSpPr/>
          <p:nvPr/>
        </p:nvGrpSpPr>
        <p:grpSpPr>
          <a:xfrm>
            <a:off x="7678960" y="512816"/>
            <a:ext cx="914872" cy="6012208"/>
            <a:chOff x="7678960" y="512816"/>
            <a:chExt cx="914872" cy="6012208"/>
          </a:xfrm>
        </p:grpSpPr>
        <p:sp>
          <p:nvSpPr>
            <p:cNvPr id="20" name="Rectangle 19"/>
            <p:cNvSpPr/>
            <p:nvPr/>
          </p:nvSpPr>
          <p:spPr>
            <a:xfrm>
              <a:off x="7678960" y="512816"/>
              <a:ext cx="349424" cy="1260000"/>
            </a:xfrm>
            <a:prstGeom prst="rect">
              <a:avLst/>
            </a:prstGeom>
            <a:solidFill>
              <a:srgbClr val="E2751D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894984" y="2096992"/>
              <a:ext cx="349424" cy="1260000"/>
            </a:xfrm>
            <a:prstGeom prst="rect">
              <a:avLst/>
            </a:prstGeom>
            <a:solidFill>
              <a:srgbClr val="E2751D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244408" y="3645024"/>
              <a:ext cx="349424" cy="2880000"/>
            </a:xfrm>
            <a:prstGeom prst="rect">
              <a:avLst/>
            </a:prstGeom>
            <a:solidFill>
              <a:srgbClr val="E2751D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9" name="Imag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4584404"/>
            <a:ext cx="3239993" cy="2300980"/>
          </a:xfrm>
          <a:prstGeom prst="rect">
            <a:avLst/>
          </a:prstGeom>
        </p:spPr>
      </p:pic>
      <p:cxnSp>
        <p:nvCxnSpPr>
          <p:cNvPr id="10" name="Connecteur droit avec flèche 9"/>
          <p:cNvCxnSpPr/>
          <p:nvPr/>
        </p:nvCxnSpPr>
        <p:spPr>
          <a:xfrm flipV="1">
            <a:off x="3203481" y="4293096"/>
            <a:ext cx="1212883" cy="2913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2518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-27384"/>
            <a:ext cx="8042276" cy="2448272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GB" sz="4400" dirty="0" smtClean="0"/>
              <a:t>Can we use </a:t>
            </a:r>
            <a:r>
              <a:rPr lang="en-GB" sz="4400" dirty="0" err="1" smtClean="0"/>
              <a:t>paleoclimate</a:t>
            </a:r>
            <a:r>
              <a:rPr lang="en-GB" sz="4400" dirty="0" smtClean="0"/>
              <a:t> to understand recent variability?</a:t>
            </a:r>
            <a:endParaRPr lang="en-GB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9275" y="3140968"/>
            <a:ext cx="8199189" cy="2808312"/>
          </a:xfrm>
        </p:spPr>
        <p:txBody>
          <a:bodyPr>
            <a:normAutofit/>
          </a:bodyPr>
          <a:lstStyle/>
          <a:p>
            <a:r>
              <a:rPr lang="en-GB" dirty="0" smtClean="0"/>
              <a:t>100 years of instrumental data is a too short timeline to understand decadal variability</a:t>
            </a:r>
          </a:p>
          <a:p>
            <a:r>
              <a:rPr lang="en-GB" dirty="0" smtClean="0"/>
              <a:t>High temporal resolution for the proxy records</a:t>
            </a:r>
          </a:p>
          <a:p>
            <a:r>
              <a:rPr lang="en-GB" dirty="0" smtClean="0"/>
              <a:t>Use models to bridge the gap between time periods</a:t>
            </a:r>
          </a:p>
          <a:p>
            <a:r>
              <a:rPr lang="en-GB" dirty="0" smtClean="0"/>
              <a:t>Communication between model and data people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37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-459432"/>
            <a:ext cx="8042276" cy="1336956"/>
          </a:xfrm>
        </p:spPr>
        <p:txBody>
          <a:bodyPr/>
          <a:lstStyle/>
          <a:p>
            <a:r>
              <a:rPr lang="fr-FR" dirty="0" smtClean="0"/>
              <a:t>Conclusions	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512" y="1340767"/>
            <a:ext cx="9144000" cy="4752529"/>
          </a:xfrm>
        </p:spPr>
        <p:txBody>
          <a:bodyPr>
            <a:noAutofit/>
          </a:bodyPr>
          <a:lstStyle/>
          <a:p>
            <a:r>
              <a:rPr lang="en-GB" sz="2000" dirty="0" smtClean="0"/>
              <a:t>Volcanic eruption precedes an AMOC maximum by around 10-15 years</a:t>
            </a:r>
          </a:p>
          <a:p>
            <a:r>
              <a:rPr lang="en-GB" sz="2000" dirty="0" smtClean="0"/>
              <a:t>Effect of Pinatubo: </a:t>
            </a:r>
            <a:r>
              <a:rPr lang="en-GB" sz="2000" b="1" dirty="0" smtClean="0"/>
              <a:t>destructive interference</a:t>
            </a:r>
            <a:r>
              <a:rPr lang="en-GB" sz="2000" dirty="0" smtClean="0"/>
              <a:t>!</a:t>
            </a:r>
          </a:p>
          <a:p>
            <a:r>
              <a:rPr lang="en-GB" sz="2000" dirty="0" smtClean="0"/>
              <a:t>NAO still explains large amount of variance as compared to this mechanism of 20-yr cycle excitation by volcanoes</a:t>
            </a:r>
          </a:p>
          <a:p>
            <a:r>
              <a:rPr lang="en-GB" sz="2000" dirty="0" smtClean="0"/>
              <a:t>Impact of volcanoes also very clear in a </a:t>
            </a:r>
            <a:r>
              <a:rPr lang="en-GB" sz="2000" b="1" dirty="0"/>
              <a:t>5</a:t>
            </a:r>
            <a:r>
              <a:rPr lang="en-GB" sz="2000" b="1" dirty="0" smtClean="0"/>
              <a:t>-member CMIP5 </a:t>
            </a:r>
            <a:r>
              <a:rPr lang="en-GB" sz="2000" dirty="0" smtClean="0"/>
              <a:t>ensemble</a:t>
            </a:r>
          </a:p>
          <a:p>
            <a:r>
              <a:rPr lang="en-GB" sz="2000" dirty="0" smtClean="0"/>
              <a:t>Consistent with </a:t>
            </a:r>
            <a:r>
              <a:rPr lang="en-GB" sz="2000" b="1" i="1" dirty="0" smtClean="0"/>
              <a:t>in situ </a:t>
            </a:r>
            <a:r>
              <a:rPr lang="en-GB" sz="2000" b="1" dirty="0"/>
              <a:t>s</a:t>
            </a:r>
            <a:r>
              <a:rPr lang="en-GB" sz="2000" b="1" dirty="0" smtClean="0"/>
              <a:t>alinity</a:t>
            </a:r>
            <a:r>
              <a:rPr lang="en-GB" sz="2000" dirty="0" smtClean="0"/>
              <a:t> in the subpolar gyre</a:t>
            </a:r>
          </a:p>
          <a:p>
            <a:r>
              <a:rPr lang="en-GB" sz="2000" dirty="0" smtClean="0"/>
              <a:t>And data of Greenland and Iceland over the </a:t>
            </a:r>
            <a:r>
              <a:rPr lang="en-GB" sz="2000" b="1" dirty="0" smtClean="0"/>
              <a:t>last millennium</a:t>
            </a:r>
          </a:p>
          <a:p>
            <a:pPr>
              <a:buFont typeface="Symbol" charset="0"/>
              <a:buChar char=""/>
            </a:pPr>
            <a:r>
              <a:rPr lang="en-GB" sz="2000" b="1" dirty="0" smtClean="0"/>
              <a:t>large body of evidences </a:t>
            </a:r>
            <a:r>
              <a:rPr lang="en-GB" sz="2000" dirty="0" smtClean="0"/>
              <a:t>confirming potential reality of these processes in response to volcanic eruptions</a:t>
            </a:r>
          </a:p>
          <a:p>
            <a:pPr>
              <a:buFont typeface="Symbol" charset="0"/>
              <a:buChar char=""/>
            </a:pPr>
            <a:endParaRPr lang="fr-FR" sz="2000" dirty="0" smtClean="0"/>
          </a:p>
          <a:p>
            <a:endParaRPr lang="fr-FR" sz="2000" dirty="0" smtClean="0"/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836928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Balein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96136" y="332656"/>
            <a:ext cx="3347863" cy="1336956"/>
          </a:xfrm>
        </p:spPr>
        <p:txBody>
          <a:bodyPr/>
          <a:lstStyle/>
          <a:p>
            <a:r>
              <a:rPr lang="fr-FR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/>
                <a:cs typeface="Comic Sans MS"/>
              </a:rPr>
              <a:t>Thank’s</a:t>
            </a:r>
            <a:r>
              <a:rPr lang="fr-FR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/>
                <a:cs typeface="Comic Sans MS"/>
              </a:rPr>
              <a:t>!</a:t>
            </a:r>
            <a:r>
              <a:rPr lang="fr-FR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	</a:t>
            </a:r>
            <a:endParaRPr lang="fr-FR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819" y="6491147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8E0E9"/>
                </a:solidFill>
              </a:rPr>
              <a:t>d</a:t>
            </a:r>
            <a:r>
              <a:rPr lang="fr-FR" dirty="0" smtClean="0">
                <a:solidFill>
                  <a:srgbClr val="C8E0E9"/>
                </a:solidFill>
              </a:rPr>
              <a:t>idier.swingedouw@u-bordeaux1.fr</a:t>
            </a:r>
            <a:endParaRPr lang="fr-FR" dirty="0">
              <a:solidFill>
                <a:srgbClr val="C8E0E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781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r 17"/>
          <p:cNvGrpSpPr/>
          <p:nvPr/>
        </p:nvGrpSpPr>
        <p:grpSpPr>
          <a:xfrm>
            <a:off x="5364088" y="1268760"/>
            <a:ext cx="3744416" cy="2736304"/>
            <a:chOff x="5364088" y="1268760"/>
            <a:chExt cx="3744416" cy="2736304"/>
          </a:xfrm>
        </p:grpSpPr>
        <p:grpSp>
          <p:nvGrpSpPr>
            <p:cNvPr id="15" name="Grouper 14"/>
            <p:cNvGrpSpPr/>
            <p:nvPr/>
          </p:nvGrpSpPr>
          <p:grpSpPr>
            <a:xfrm>
              <a:off x="5364088" y="1268760"/>
              <a:ext cx="3744416" cy="2736304"/>
              <a:chOff x="5364088" y="1268760"/>
              <a:chExt cx="3744416" cy="2736304"/>
            </a:xfrm>
          </p:grpSpPr>
          <p:pic>
            <p:nvPicPr>
              <p:cNvPr id="4" name="Imag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64088" y="1268760"/>
                <a:ext cx="3518024" cy="2345349"/>
              </a:xfrm>
              <a:prstGeom prst="rect">
                <a:avLst/>
              </a:prstGeom>
            </p:spPr>
          </p:pic>
          <p:sp>
            <p:nvSpPr>
              <p:cNvPr id="5" name="ZoneTexte 4"/>
              <p:cNvSpPr txBox="1"/>
              <p:nvPr/>
            </p:nvSpPr>
            <p:spPr>
              <a:xfrm>
                <a:off x="5590480" y="3697287"/>
                <a:ext cx="351802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 smtClean="0"/>
                  <a:t>Van </a:t>
                </a:r>
                <a:r>
                  <a:rPr lang="fr-FR" sz="1400" dirty="0" err="1" smtClean="0"/>
                  <a:t>Oldenborgh</a:t>
                </a:r>
                <a:r>
                  <a:rPr lang="fr-FR" sz="1400" dirty="0" smtClean="0"/>
                  <a:t> et al. 2012</a:t>
                </a:r>
                <a:endParaRPr lang="fr-FR" sz="1400" dirty="0"/>
              </a:p>
            </p:txBody>
          </p:sp>
          <p:pic>
            <p:nvPicPr>
              <p:cNvPr id="7" name="Imag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69603" y="3455359"/>
                <a:ext cx="3238500" cy="317500"/>
              </a:xfrm>
              <a:prstGeom prst="rect">
                <a:avLst/>
              </a:prstGeom>
            </p:spPr>
          </p:pic>
        </p:grpSp>
        <p:sp>
          <p:nvSpPr>
            <p:cNvPr id="17" name="ZoneTexte 16"/>
            <p:cNvSpPr txBox="1"/>
            <p:nvPr/>
          </p:nvSpPr>
          <p:spPr>
            <a:xfrm>
              <a:off x="5436097" y="1279793"/>
              <a:ext cx="2818262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   </a:t>
              </a:r>
              <a:r>
                <a:rPr lang="en-GB" sz="1200" dirty="0" smtClean="0"/>
                <a:t>t2m skill without trends: years 2-5</a:t>
              </a:r>
              <a:endParaRPr lang="en-GB" sz="1200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042276" cy="1336956"/>
          </a:xfrm>
        </p:spPr>
        <p:txBody>
          <a:bodyPr/>
          <a:lstStyle/>
          <a:p>
            <a:r>
              <a:rPr lang="fr-FR" dirty="0" smtClean="0"/>
              <a:t>Background	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677888"/>
            <a:ext cx="4943006" cy="434340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AMOC: a key player for decadal prediction </a:t>
            </a:r>
          </a:p>
          <a:p>
            <a:r>
              <a:rPr lang="en-GB" sz="2000" dirty="0" smtClean="0"/>
              <a:t>Volcanic impact on AMOC       </a:t>
            </a:r>
            <a:r>
              <a:rPr lang="en-GB" sz="1600" dirty="0" smtClean="0"/>
              <a:t>(Ottera et al. 2011, </a:t>
            </a:r>
            <a:r>
              <a:rPr lang="en-GB" sz="1600" dirty="0" err="1" smtClean="0"/>
              <a:t>Iwi</a:t>
            </a:r>
            <a:r>
              <a:rPr lang="en-GB" sz="1600" dirty="0" smtClean="0"/>
              <a:t> et al. 2010, Mignot et al. 2011, Zanchettin et al. 2012…)</a:t>
            </a:r>
          </a:p>
          <a:p>
            <a:r>
              <a:rPr lang="en-GB" sz="2000" dirty="0" smtClean="0"/>
              <a:t>Bi-decadal variability in the North Atlantic: </a:t>
            </a:r>
          </a:p>
          <a:p>
            <a:pPr lvl="1"/>
            <a:r>
              <a:rPr lang="en-GB" sz="2000" dirty="0" smtClean="0"/>
              <a:t>in several models               </a:t>
            </a:r>
            <a:r>
              <a:rPr lang="en-GB" sz="1600" dirty="0" smtClean="0"/>
              <a:t>(Frankcombe et al. 2010…)            </a:t>
            </a:r>
          </a:p>
          <a:p>
            <a:pPr lvl="1"/>
            <a:r>
              <a:rPr lang="en-GB" sz="2000" dirty="0"/>
              <a:t>a</a:t>
            </a:r>
            <a:r>
              <a:rPr lang="en-GB" sz="2000" dirty="0" smtClean="0"/>
              <a:t>nd in data                             </a:t>
            </a:r>
            <a:r>
              <a:rPr lang="en-GB" sz="1600" dirty="0" smtClean="0"/>
              <a:t>(Chylek et al. 2011, Sicre et al. 2008, Divine et al. 2006… )</a:t>
            </a:r>
          </a:p>
          <a:p>
            <a:endParaRPr lang="fr-FR" dirty="0"/>
          </a:p>
        </p:txBody>
      </p:sp>
      <p:sp>
        <p:nvSpPr>
          <p:cNvPr id="6" name="Ellipse 5"/>
          <p:cNvSpPr/>
          <p:nvPr/>
        </p:nvSpPr>
        <p:spPr>
          <a:xfrm>
            <a:off x="6742191" y="1556792"/>
            <a:ext cx="1512168" cy="824548"/>
          </a:xfrm>
          <a:prstGeom prst="ellipse">
            <a:avLst/>
          </a:prstGeom>
          <a:noFill/>
          <a:ln w="381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6" name="Grouper 15"/>
          <p:cNvGrpSpPr/>
          <p:nvPr/>
        </p:nvGrpSpPr>
        <p:grpSpPr>
          <a:xfrm>
            <a:off x="5266535" y="4293096"/>
            <a:ext cx="3881227" cy="2445871"/>
            <a:chOff x="5266535" y="4293096"/>
            <a:chExt cx="3881227" cy="2445871"/>
          </a:xfrm>
        </p:grpSpPr>
        <p:grpSp>
          <p:nvGrpSpPr>
            <p:cNvPr id="13" name="Grouper 12"/>
            <p:cNvGrpSpPr/>
            <p:nvPr/>
          </p:nvGrpSpPr>
          <p:grpSpPr>
            <a:xfrm>
              <a:off x="5266535" y="4293096"/>
              <a:ext cx="3769961" cy="2104803"/>
              <a:chOff x="5304329" y="4437112"/>
              <a:chExt cx="3769961" cy="2104803"/>
            </a:xfrm>
          </p:grpSpPr>
          <p:pic>
            <p:nvPicPr>
              <p:cNvPr id="8" name="Image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04329" y="4437112"/>
                <a:ext cx="3769961" cy="2104803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5569603" y="4437112"/>
                <a:ext cx="1162637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156176" y="4589512"/>
                <a:ext cx="360040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8628083" y="4437112"/>
                <a:ext cx="360040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7452320" y="4437112"/>
                <a:ext cx="216024" cy="15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4" name="ZoneTexte 13"/>
            <p:cNvSpPr txBox="1"/>
            <p:nvPr/>
          </p:nvSpPr>
          <p:spPr>
            <a:xfrm>
              <a:off x="6147953" y="6431190"/>
              <a:ext cx="29998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Zanchettin et al. </a:t>
              </a:r>
              <a:r>
                <a:rPr lang="fr-FR" sz="1400" dirty="0" smtClean="0"/>
                <a:t>2012 </a:t>
              </a:r>
              <a:endParaRPr lang="fr-F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330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29" y="188640"/>
            <a:ext cx="4114024" cy="1985028"/>
          </a:xfrm>
        </p:spPr>
        <p:txBody>
          <a:bodyPr/>
          <a:lstStyle/>
          <a:p>
            <a:r>
              <a:rPr lang="fr-FR" sz="4000" dirty="0" err="1" smtClean="0"/>
              <a:t>Comparison</a:t>
            </a:r>
            <a:r>
              <a:rPr lang="fr-FR" sz="4000" dirty="0" smtClean="0"/>
              <a:t> model-</a:t>
            </a:r>
            <a:r>
              <a:rPr lang="fr-FR" sz="4000" dirty="0" err="1" smtClean="0"/>
              <a:t>proxies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2708920"/>
            <a:ext cx="3888433" cy="3861048"/>
          </a:xfrm>
        </p:spPr>
        <p:txBody>
          <a:bodyPr>
            <a:noAutofit/>
          </a:bodyPr>
          <a:lstStyle/>
          <a:p>
            <a:r>
              <a:rPr lang="fr-FR" sz="2000" dirty="0" smtClean="0"/>
              <a:t>Pseudo-proxy </a:t>
            </a:r>
            <a:r>
              <a:rPr lang="fr-FR" sz="2000" dirty="0" err="1" smtClean="0"/>
              <a:t>approach</a:t>
            </a:r>
            <a:r>
              <a:rPr lang="fr-FR" sz="2000" dirty="0" smtClean="0"/>
              <a:t>: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there</a:t>
            </a:r>
            <a:r>
              <a:rPr lang="fr-FR" sz="2000" dirty="0" smtClean="0"/>
              <a:t> a </a:t>
            </a:r>
            <a:r>
              <a:rPr lang="fr-FR" sz="2000" dirty="0" err="1" smtClean="0"/>
              <a:t>link</a:t>
            </a:r>
            <a:r>
              <a:rPr lang="fr-FR" sz="2000" dirty="0" smtClean="0"/>
              <a:t> </a:t>
            </a:r>
            <a:r>
              <a:rPr lang="fr-FR" sz="2000" dirty="0" err="1" smtClean="0"/>
              <a:t>between</a:t>
            </a:r>
            <a:r>
              <a:rPr lang="fr-FR" sz="2000" dirty="0" smtClean="0"/>
              <a:t> </a:t>
            </a:r>
            <a:r>
              <a:rPr lang="fr-FR" sz="2000" dirty="0" err="1" smtClean="0"/>
              <a:t>nutrient</a:t>
            </a:r>
            <a:r>
              <a:rPr lang="fr-FR" sz="2000" dirty="0" smtClean="0"/>
              <a:t> and AMOC in the model?</a:t>
            </a:r>
          </a:p>
          <a:p>
            <a:r>
              <a:rPr lang="fr-FR" sz="2000" dirty="0" smtClean="0"/>
              <a:t>AMOC leads </a:t>
            </a:r>
            <a:r>
              <a:rPr lang="fr-FR" sz="2000" dirty="0" err="1" smtClean="0"/>
              <a:t>nutirent</a:t>
            </a:r>
            <a:r>
              <a:rPr lang="fr-FR" sz="2000" dirty="0" smtClean="0"/>
              <a:t> </a:t>
            </a:r>
            <a:r>
              <a:rPr lang="fr-FR" sz="2000" dirty="0" err="1" smtClean="0"/>
              <a:t>supply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1-3 </a:t>
            </a:r>
            <a:r>
              <a:rPr lang="fr-FR" sz="2000" dirty="0" err="1" smtClean="0"/>
              <a:t>years</a:t>
            </a:r>
            <a:endParaRPr lang="fr-FR" sz="2000" dirty="0"/>
          </a:p>
        </p:txBody>
      </p:sp>
      <p:pic>
        <p:nvPicPr>
          <p:cNvPr id="8" name="Image 7" descr="ttp://dods.extra.cea.fr/work/p86swing/Volcanic/Supplementary/Fig_16242/Fi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177" y="3531"/>
            <a:ext cx="4882335" cy="687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8669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-27384"/>
            <a:ext cx="8042276" cy="1336956"/>
          </a:xfrm>
        </p:spPr>
        <p:txBody>
          <a:bodyPr/>
          <a:lstStyle/>
          <a:p>
            <a:r>
              <a:rPr lang="en-GB" sz="4000" dirty="0" smtClean="0"/>
              <a:t>A conceptual model to explain AMOC variability in the model</a:t>
            </a:r>
            <a:endParaRPr lang="en-GB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916832"/>
            <a:ext cx="3888432" cy="26642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 smtClean="0"/>
              <a:t>We propose a conceptual model based on:</a:t>
            </a:r>
          </a:p>
          <a:p>
            <a:r>
              <a:rPr lang="en-GB" sz="2000" dirty="0" smtClean="0"/>
              <a:t> harmonic response to volcanoes</a:t>
            </a:r>
          </a:p>
          <a:p>
            <a:r>
              <a:rPr lang="en-GB" sz="2000" dirty="0" smtClean="0"/>
              <a:t>Linear response to radiative forcing (GHG)</a:t>
            </a:r>
            <a:endParaRPr lang="en-GB" sz="2000" dirty="0"/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5505009"/>
              </p:ext>
            </p:extLst>
          </p:nvPr>
        </p:nvGraphicFramePr>
        <p:xfrm>
          <a:off x="61200" y="4608000"/>
          <a:ext cx="3986542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6" name="…quation" r:id="rId4" imgW="2768600" imgH="457200" progId="Equation.3">
                  <p:embed/>
                </p:oleObj>
              </mc:Choice>
              <mc:Fallback>
                <p:oleObj name="…quation" r:id="rId4" imgW="27686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200" y="4608000"/>
                        <a:ext cx="3986542" cy="93610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38100" cmpd="sng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4000" y="1980000"/>
            <a:ext cx="5069130" cy="3600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4000" y="1980000"/>
            <a:ext cx="5069130" cy="3600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4000" y="1980000"/>
            <a:ext cx="506913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85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000" y="2196000"/>
            <a:ext cx="5069126" cy="3599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67616"/>
            <a:ext cx="8042276" cy="801144"/>
          </a:xfrm>
        </p:spPr>
        <p:txBody>
          <a:bodyPr/>
          <a:lstStyle/>
          <a:p>
            <a:r>
              <a:rPr lang="en-GB" sz="4000" dirty="0" smtClean="0"/>
              <a:t>Comparison with IPSL-CM5-LR</a:t>
            </a:r>
            <a:endParaRPr lang="en-GB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2348880"/>
            <a:ext cx="4032448" cy="8755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 smtClean="0"/>
              <a:t>We compare the conceptual model and the simulations</a:t>
            </a:r>
            <a:endParaRPr lang="en-GB" sz="2000" dirty="0"/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788501"/>
              </p:ext>
            </p:extLst>
          </p:nvPr>
        </p:nvGraphicFramePr>
        <p:xfrm>
          <a:off x="107504" y="3501009"/>
          <a:ext cx="3888432" cy="86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" name="…quation" r:id="rId4" imgW="2768600" imgH="457200" progId="Equation.3">
                  <p:embed/>
                </p:oleObj>
              </mc:Choice>
              <mc:Fallback>
                <p:oleObj name="…quation" r:id="rId4" imgW="27686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504" y="3501009"/>
                        <a:ext cx="3888432" cy="86409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38100" cmpd="sng">
                        <a:solidFill>
                          <a:schemeClr val="tx1"/>
                        </a:solidFill>
                        <a:prstDash val="sysDash"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0938329"/>
              </p:ext>
            </p:extLst>
          </p:nvPr>
        </p:nvGraphicFramePr>
        <p:xfrm>
          <a:off x="107504" y="4653137"/>
          <a:ext cx="3888432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" name="…quation" r:id="rId6" imgW="2768600" imgH="457200" progId="Equation.3">
                  <p:embed/>
                </p:oleObj>
              </mc:Choice>
              <mc:Fallback>
                <p:oleObj name="…quation" r:id="rId6" imgW="27686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7504" y="4653137"/>
                        <a:ext cx="3888432" cy="93610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 cmpd="sng">
                        <a:solidFill>
                          <a:srgbClr val="FF0000"/>
                        </a:solidFill>
                        <a:prstDash val="sysDash"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5724129" y="2247255"/>
            <a:ext cx="2232247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a=0.6 ;    D=50 </a:t>
            </a:r>
            <a:r>
              <a:rPr lang="en-GB" sz="1200" dirty="0" err="1" smtClean="0"/>
              <a:t>yrs</a:t>
            </a:r>
            <a:r>
              <a:rPr lang="en-GB" sz="1200" dirty="0" smtClean="0"/>
              <a:t> </a:t>
            </a:r>
          </a:p>
          <a:p>
            <a:r>
              <a:rPr lang="en-GB" sz="1200" dirty="0" smtClean="0"/>
              <a:t>b=1.5</a:t>
            </a:r>
          </a:p>
        </p:txBody>
      </p:sp>
    </p:spTree>
    <p:extLst>
      <p:ext uri="{BB962C8B-B14F-4D97-AF65-F5344CB8AC3E}">
        <p14:creationId xmlns:p14="http://schemas.microsoft.com/office/powerpoint/2010/main" val="12960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000" y="2196000"/>
            <a:ext cx="5073013" cy="360275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 err="1" smtClean="0"/>
              <a:t>Role</a:t>
            </a:r>
            <a:r>
              <a:rPr lang="fr-FR" sz="4000" dirty="0" smtClean="0"/>
              <a:t> of </a:t>
            </a:r>
            <a:r>
              <a:rPr lang="fr-FR" sz="4000" dirty="0" err="1" smtClean="0"/>
              <a:t>observed</a:t>
            </a:r>
            <a:r>
              <a:rPr lang="fr-FR" sz="4000" dirty="0" smtClean="0"/>
              <a:t> NAO in the </a:t>
            </a:r>
            <a:r>
              <a:rPr lang="fr-FR" sz="4000" dirty="0" err="1" smtClean="0"/>
              <a:t>initialised</a:t>
            </a:r>
            <a:r>
              <a:rPr lang="fr-FR" sz="4000" dirty="0" smtClean="0"/>
              <a:t> ensemble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3" y="2204864"/>
            <a:ext cx="3931870" cy="434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 smtClean="0"/>
              <a:t>We add a term corresponding to observe NAO to explain AMOC variation in the initialised simulation</a:t>
            </a:r>
            <a:endParaRPr lang="en-GB" sz="2000" dirty="0"/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5023673"/>
              </p:ext>
            </p:extLst>
          </p:nvPr>
        </p:nvGraphicFramePr>
        <p:xfrm>
          <a:off x="35496" y="3900488"/>
          <a:ext cx="4039945" cy="968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4" name="…quation" r:id="rId4" imgW="2768600" imgH="457200" progId="Equation.3">
                  <p:embed/>
                </p:oleObj>
              </mc:Choice>
              <mc:Fallback>
                <p:oleObj name="…quation" r:id="rId4" imgW="27686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496" y="3900488"/>
                        <a:ext cx="4039945" cy="96867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7891072"/>
              </p:ext>
            </p:extLst>
          </p:nvPr>
        </p:nvGraphicFramePr>
        <p:xfrm>
          <a:off x="1612900" y="4965700"/>
          <a:ext cx="1571625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5" name="…quation" r:id="rId6" imgW="1016000" imgH="203200" progId="Equation.3">
                  <p:embed/>
                </p:oleObj>
              </mc:Choice>
              <mc:Fallback>
                <p:oleObj name="…quation" r:id="rId6" imgW="10160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12900" y="4965700"/>
                        <a:ext cx="1571625" cy="4794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Ellipse 6"/>
          <p:cNvSpPr/>
          <p:nvPr/>
        </p:nvSpPr>
        <p:spPr>
          <a:xfrm>
            <a:off x="1187624" y="4869160"/>
            <a:ext cx="2376264" cy="720080"/>
          </a:xfrm>
          <a:prstGeom prst="ellipse">
            <a:avLst/>
          </a:prstGeom>
          <a:noFill/>
          <a:ln w="762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5724129" y="2247255"/>
            <a:ext cx="2232247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a</a:t>
            </a:r>
            <a:r>
              <a:rPr lang="en-GB" sz="1200" dirty="0" smtClean="0"/>
              <a:t>=0.6 ;    D=50 </a:t>
            </a:r>
            <a:r>
              <a:rPr lang="en-GB" sz="1200" dirty="0" err="1" smtClean="0"/>
              <a:t>yrs</a:t>
            </a:r>
            <a:r>
              <a:rPr lang="en-GB" sz="1200" dirty="0" smtClean="0"/>
              <a:t> </a:t>
            </a:r>
          </a:p>
          <a:p>
            <a:r>
              <a:rPr lang="en-GB" sz="1200" dirty="0" smtClean="0"/>
              <a:t>b=1.5  ;    c=2</a:t>
            </a:r>
          </a:p>
        </p:txBody>
      </p:sp>
    </p:spTree>
    <p:extLst>
      <p:ext uri="{BB962C8B-B14F-4D97-AF65-F5344CB8AC3E}">
        <p14:creationId xmlns:p14="http://schemas.microsoft.com/office/powerpoint/2010/main" val="402743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1469" y="651884"/>
            <a:ext cx="4329786" cy="1336956"/>
          </a:xfrm>
        </p:spPr>
        <p:txBody>
          <a:bodyPr/>
          <a:lstStyle/>
          <a:p>
            <a:r>
              <a:rPr lang="fr-FR" sz="4000" dirty="0" err="1" smtClean="0"/>
              <a:t>Scaling</a:t>
            </a:r>
            <a:r>
              <a:rPr lang="fr-FR" sz="4000" dirty="0" smtClean="0"/>
              <a:t> of the model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436" y="2636912"/>
            <a:ext cx="4140524" cy="4343400"/>
          </a:xfrm>
        </p:spPr>
        <p:txBody>
          <a:bodyPr>
            <a:normAutofit/>
          </a:bodyPr>
          <a:lstStyle/>
          <a:p>
            <a:r>
              <a:rPr lang="fr-FR" sz="2000" dirty="0" err="1" smtClean="0"/>
              <a:t>We</a:t>
            </a:r>
            <a:r>
              <a:rPr lang="fr-FR" sz="2000" dirty="0" smtClean="0"/>
              <a:t> use a </a:t>
            </a:r>
            <a:r>
              <a:rPr lang="fr-FR" sz="2000" dirty="0" err="1" smtClean="0"/>
              <a:t>cost</a:t>
            </a:r>
            <a:r>
              <a:rPr lang="fr-FR" sz="2000" dirty="0" smtClean="0"/>
              <a:t> </a:t>
            </a:r>
            <a:r>
              <a:rPr lang="fr-FR" sz="2000" dirty="0" err="1" smtClean="0"/>
              <a:t>function</a:t>
            </a:r>
            <a:r>
              <a:rPr lang="fr-FR" sz="2000" dirty="0" smtClean="0"/>
              <a:t> </a:t>
            </a:r>
            <a:r>
              <a:rPr lang="fr-FR" sz="2000" dirty="0" err="1" smtClean="0"/>
              <a:t>based</a:t>
            </a:r>
            <a:r>
              <a:rPr lang="fr-FR" sz="2000" dirty="0" smtClean="0"/>
              <a:t> on MSE </a:t>
            </a:r>
            <a:r>
              <a:rPr lang="fr-FR" sz="2000" dirty="0" err="1" smtClean="0"/>
              <a:t>between</a:t>
            </a:r>
            <a:r>
              <a:rPr lang="fr-FR" sz="2000" dirty="0" smtClean="0"/>
              <a:t> IPSL model and </a:t>
            </a:r>
            <a:r>
              <a:rPr lang="fr-FR" sz="2000" dirty="0" err="1" smtClean="0"/>
              <a:t>toy</a:t>
            </a:r>
            <a:r>
              <a:rPr lang="fr-FR" sz="2000" dirty="0" smtClean="0"/>
              <a:t> model</a:t>
            </a:r>
            <a:endParaRPr lang="fr-FR" sz="2000" dirty="0"/>
          </a:p>
        </p:txBody>
      </p:sp>
      <p:pic>
        <p:nvPicPr>
          <p:cNvPr id="8" name="Image 7" descr="ttp://dods.extra.cea.fr/work/p86swing/Volcanic/Supplementary/Fig_17450/Fi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872" y="0"/>
            <a:ext cx="4882269" cy="6875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529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1469" y="651884"/>
            <a:ext cx="4329786" cy="1336956"/>
          </a:xfrm>
        </p:spPr>
        <p:txBody>
          <a:bodyPr/>
          <a:lstStyle/>
          <a:p>
            <a:r>
              <a:rPr lang="fr-FR" sz="4000" dirty="0" err="1" smtClean="0"/>
              <a:t>Comparison</a:t>
            </a:r>
            <a:r>
              <a:rPr lang="fr-FR" sz="4000" dirty="0" smtClean="0"/>
              <a:t> of the AMOC forcings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436" y="2636912"/>
            <a:ext cx="4140524" cy="4343400"/>
          </a:xfrm>
        </p:spPr>
        <p:txBody>
          <a:bodyPr>
            <a:normAutofit/>
          </a:bodyPr>
          <a:lstStyle/>
          <a:p>
            <a:r>
              <a:rPr lang="fr-FR" sz="2000" dirty="0" smtClean="0"/>
              <a:t>NAO forcing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larger</a:t>
            </a:r>
            <a:r>
              <a:rPr lang="fr-FR" sz="2000" dirty="0" smtClean="0"/>
              <a:t> </a:t>
            </a:r>
            <a:r>
              <a:rPr lang="fr-FR" sz="2000" dirty="0" err="1" smtClean="0"/>
              <a:t>than</a:t>
            </a:r>
            <a:r>
              <a:rPr lang="fr-FR" sz="2000" dirty="0" smtClean="0"/>
              <a:t> </a:t>
            </a:r>
            <a:r>
              <a:rPr lang="fr-FR" sz="2000" dirty="0" err="1" smtClean="0"/>
              <a:t>that</a:t>
            </a:r>
            <a:r>
              <a:rPr lang="fr-FR" sz="2000" dirty="0" smtClean="0"/>
              <a:t> </a:t>
            </a:r>
            <a:r>
              <a:rPr lang="fr-FR" sz="2000" dirty="0" err="1" smtClean="0"/>
              <a:t>from</a:t>
            </a:r>
            <a:r>
              <a:rPr lang="fr-FR" sz="2000" dirty="0" smtClean="0"/>
              <a:t> </a:t>
            </a:r>
            <a:r>
              <a:rPr lang="fr-FR" sz="2000" dirty="0" err="1" smtClean="0"/>
              <a:t>volcanoes</a:t>
            </a:r>
            <a:endParaRPr lang="fr-FR" sz="2000" dirty="0" smtClean="0"/>
          </a:p>
          <a:p>
            <a:r>
              <a:rPr lang="fr-FR" sz="2000" dirty="0" smtClean="0"/>
              <a:t>Over the </a:t>
            </a:r>
            <a:r>
              <a:rPr lang="fr-FR" sz="2000" dirty="0" err="1" smtClean="0"/>
              <a:t>period</a:t>
            </a:r>
            <a:r>
              <a:rPr lang="fr-FR" sz="2000" dirty="0" smtClean="0"/>
              <a:t> 1973-2018:</a:t>
            </a:r>
          </a:p>
          <a:p>
            <a:pPr lvl="1"/>
            <a:r>
              <a:rPr lang="fr-FR" sz="2000" dirty="0" smtClean="0"/>
              <a:t>Std </a:t>
            </a:r>
            <a:r>
              <a:rPr lang="fr-FR" sz="2000" dirty="0" err="1" smtClean="0"/>
              <a:t>volcanoes</a:t>
            </a:r>
            <a:r>
              <a:rPr lang="fr-FR" sz="2000" dirty="0" smtClean="0"/>
              <a:t> =0.54 Sv</a:t>
            </a:r>
          </a:p>
          <a:p>
            <a:pPr lvl="1"/>
            <a:r>
              <a:rPr lang="fr-FR" sz="2000" dirty="0" smtClean="0"/>
              <a:t>Std NAO = 0.93 Sv</a:t>
            </a:r>
            <a:endParaRPr lang="fr-FR" sz="2000" dirty="0"/>
          </a:p>
        </p:txBody>
      </p:sp>
      <p:pic>
        <p:nvPicPr>
          <p:cNvPr id="7" name="Image 6" descr="ttp://dods.extra.cea.fr/work/p86swing/Volcanic/Supplementary/Fig_2805/Fi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317" y="0"/>
            <a:ext cx="4882269" cy="6875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507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-171400"/>
            <a:ext cx="4277860" cy="1336956"/>
          </a:xfrm>
        </p:spPr>
        <p:txBody>
          <a:bodyPr/>
          <a:lstStyle/>
          <a:p>
            <a:r>
              <a:rPr lang="en-GB" dirty="0" smtClean="0"/>
              <a:t>Mechanisms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700808"/>
            <a:ext cx="4170357" cy="4343400"/>
          </a:xfrm>
        </p:spPr>
        <p:txBody>
          <a:bodyPr>
            <a:noAutofit/>
          </a:bodyPr>
          <a:lstStyle/>
          <a:p>
            <a:r>
              <a:rPr lang="en-GB" sz="2000" dirty="0" smtClean="0"/>
              <a:t>Pinatubo decreases SST and increases sea-ice cover in the GIN Seas</a:t>
            </a:r>
          </a:p>
          <a:p>
            <a:r>
              <a:rPr lang="en-GB" sz="2000" dirty="0" smtClean="0"/>
              <a:t>This interferes with variability of the EGC</a:t>
            </a:r>
          </a:p>
          <a:p>
            <a:r>
              <a:rPr lang="en-GB" sz="2000" dirty="0" smtClean="0"/>
              <a:t>This removes the salinity anomalies in the Labrador Sea</a:t>
            </a:r>
          </a:p>
          <a:p>
            <a:r>
              <a:rPr lang="en-GB" sz="2000" dirty="0" smtClean="0"/>
              <a:t>And then the convection and the AMOC variations</a:t>
            </a:r>
            <a:endParaRPr lang="en-GB" sz="2000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-27384"/>
            <a:ext cx="4908146" cy="6912000"/>
          </a:xfrm>
          <a:prstGeom prst="rect">
            <a:avLst/>
          </a:prstGeom>
        </p:spPr>
      </p:pic>
      <p:grpSp>
        <p:nvGrpSpPr>
          <p:cNvPr id="12" name="Grouper 11"/>
          <p:cNvGrpSpPr/>
          <p:nvPr/>
        </p:nvGrpSpPr>
        <p:grpSpPr>
          <a:xfrm>
            <a:off x="7308304" y="1368000"/>
            <a:ext cx="973989" cy="215444"/>
            <a:chOff x="7380312" y="1368000"/>
            <a:chExt cx="973989" cy="215444"/>
          </a:xfrm>
        </p:grpSpPr>
        <p:sp>
          <p:nvSpPr>
            <p:cNvPr id="10" name="ZoneTexte 9"/>
            <p:cNvSpPr txBox="1"/>
            <p:nvPr/>
          </p:nvSpPr>
          <p:spPr>
            <a:xfrm>
              <a:off x="7524328" y="1368000"/>
              <a:ext cx="829973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800" b="1" dirty="0" smtClean="0">
                  <a:solidFill>
                    <a:srgbClr val="0000FF"/>
                  </a:solidFill>
                </a:rPr>
                <a:t>HadISST</a:t>
              </a:r>
              <a:endParaRPr lang="en-GB" sz="800" b="1" dirty="0">
                <a:solidFill>
                  <a:srgbClr val="1CD13D"/>
                </a:solidFill>
              </a:endParaRPr>
            </a:p>
          </p:txBody>
        </p:sp>
        <p:cxnSp>
          <p:nvCxnSpPr>
            <p:cNvPr id="11" name="Connecteur droit 10"/>
            <p:cNvCxnSpPr/>
            <p:nvPr/>
          </p:nvCxnSpPr>
          <p:spPr>
            <a:xfrm>
              <a:off x="7380312" y="1484784"/>
              <a:ext cx="197510" cy="0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er 5"/>
          <p:cNvGrpSpPr/>
          <p:nvPr/>
        </p:nvGrpSpPr>
        <p:grpSpPr>
          <a:xfrm>
            <a:off x="8062513" y="1196752"/>
            <a:ext cx="1190007" cy="400110"/>
            <a:chOff x="7843988" y="2334052"/>
            <a:chExt cx="1311108" cy="400110"/>
          </a:xfrm>
        </p:grpSpPr>
        <p:sp>
          <p:nvSpPr>
            <p:cNvPr id="9" name="ZoneTexte 8"/>
            <p:cNvSpPr txBox="1"/>
            <p:nvPr/>
          </p:nvSpPr>
          <p:spPr>
            <a:xfrm>
              <a:off x="7965058" y="2334052"/>
              <a:ext cx="119003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000" b="1" dirty="0" smtClean="0"/>
                <a:t>   Historical</a:t>
              </a:r>
            </a:p>
            <a:p>
              <a:r>
                <a:rPr lang="en-GB" sz="1000" b="1" dirty="0" smtClean="0">
                  <a:solidFill>
                    <a:srgbClr val="FF0000"/>
                  </a:solidFill>
                </a:rPr>
                <a:t>   No Pinatubo</a:t>
              </a:r>
              <a:endParaRPr lang="en-GB" sz="1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7" name="Connecteur droit 6"/>
            <p:cNvCxnSpPr/>
            <p:nvPr/>
          </p:nvCxnSpPr>
          <p:spPr>
            <a:xfrm>
              <a:off x="7843988" y="2456582"/>
              <a:ext cx="252031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>
              <a:off x="7843992" y="2622084"/>
              <a:ext cx="252032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321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Image 5" descr="ManchotEtPhoq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7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336" y="-603448"/>
            <a:ext cx="8042276" cy="1336956"/>
          </a:xfrm>
        </p:spPr>
        <p:txBody>
          <a:bodyPr/>
          <a:lstStyle/>
          <a:p>
            <a:r>
              <a:rPr lang="fr-FR" sz="4000" dirty="0" smtClean="0"/>
              <a:t>Convection sites </a:t>
            </a:r>
            <a:r>
              <a:rPr lang="fr-FR" sz="4000" dirty="0" err="1" smtClean="0"/>
              <a:t>response</a:t>
            </a:r>
            <a:endParaRPr lang="fr-FR" sz="4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54" y="908720"/>
            <a:ext cx="4308758" cy="305999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918001"/>
            <a:ext cx="4308758" cy="305999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3825385"/>
            <a:ext cx="4308758" cy="305999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654" y="3825385"/>
            <a:ext cx="4308758" cy="305999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6016" y="918001"/>
            <a:ext cx="430876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09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0723"/>
            <a:ext cx="3100065" cy="1728192"/>
          </a:xfrm>
        </p:spPr>
        <p:txBody>
          <a:bodyPr/>
          <a:lstStyle/>
          <a:p>
            <a:r>
              <a:rPr lang="fr-FR" sz="3600" dirty="0" smtClean="0"/>
              <a:t>In situ Labrador </a:t>
            </a:r>
            <a:r>
              <a:rPr lang="fr-FR" sz="3600" dirty="0" err="1" smtClean="0"/>
              <a:t>Sea</a:t>
            </a:r>
            <a:r>
              <a:rPr lang="fr-FR" sz="3600" dirty="0" smtClean="0"/>
              <a:t> variation</a:t>
            </a:r>
            <a:endParaRPr lang="fr-FR" sz="3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065" y="296888"/>
            <a:ext cx="6061364" cy="6561112"/>
          </a:xfrm>
          <a:prstGeom prst="rect">
            <a:avLst/>
          </a:prstGeom>
        </p:spPr>
      </p:pic>
      <p:sp>
        <p:nvSpPr>
          <p:cNvPr id="5" name="Rectangle 4"/>
          <p:cNvSpPr>
            <a:spLocks noChangeAspect="1"/>
          </p:cNvSpPr>
          <p:nvPr/>
        </p:nvSpPr>
        <p:spPr>
          <a:xfrm>
            <a:off x="4716016" y="600366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>
            <a:spLocks noChangeAspect="1"/>
          </p:cNvSpPr>
          <p:nvPr/>
        </p:nvSpPr>
        <p:spPr>
          <a:xfrm>
            <a:off x="5580112" y="600366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>
            <a:spLocks noChangeAspect="1"/>
          </p:cNvSpPr>
          <p:nvPr/>
        </p:nvSpPr>
        <p:spPr>
          <a:xfrm>
            <a:off x="6372200" y="600359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>
            <a:spLocks noChangeAspect="1"/>
          </p:cNvSpPr>
          <p:nvPr/>
        </p:nvSpPr>
        <p:spPr>
          <a:xfrm>
            <a:off x="7236277" y="600359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0" y="2132856"/>
            <a:ext cx="29560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smtClean="0"/>
              <a:t>The 1985 GSA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clearly</a:t>
            </a:r>
            <a:r>
              <a:rPr lang="fr-FR" dirty="0" smtClean="0"/>
              <a:t> </a:t>
            </a: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1972  and 1993 in the </a:t>
            </a:r>
            <a:r>
              <a:rPr lang="fr-FR" dirty="0" err="1" smtClean="0"/>
              <a:t>sense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there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a </a:t>
            </a:r>
            <a:r>
              <a:rPr lang="fr-FR" dirty="0" err="1" smtClean="0"/>
              <a:t>subsurface</a:t>
            </a:r>
            <a:r>
              <a:rPr lang="fr-FR" dirty="0" smtClean="0"/>
              <a:t> positive </a:t>
            </a:r>
            <a:r>
              <a:rPr lang="fr-FR" dirty="0" err="1" smtClean="0"/>
              <a:t>anomaly</a:t>
            </a:r>
            <a:endParaRPr lang="fr-FR" dirty="0" smtClean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Belkin et al. (1998): </a:t>
            </a:r>
            <a:r>
              <a:rPr lang="fr-FR" dirty="0" err="1" smtClean="0"/>
              <a:t>two</a:t>
            </a:r>
            <a:r>
              <a:rPr lang="fr-FR" dirty="0" smtClean="0"/>
              <a:t> modes of GSA, one </a:t>
            </a:r>
            <a:r>
              <a:rPr lang="fr-FR" dirty="0" err="1" smtClean="0"/>
              <a:t>remote</a:t>
            </a:r>
            <a:r>
              <a:rPr lang="fr-FR" dirty="0" smtClean="0"/>
              <a:t> (</a:t>
            </a:r>
            <a:r>
              <a:rPr lang="fr-FR" dirty="0" err="1" smtClean="0"/>
              <a:t>Artic</a:t>
            </a:r>
            <a:r>
              <a:rPr lang="fr-FR" dirty="0"/>
              <a:t>)</a:t>
            </a:r>
            <a:r>
              <a:rPr lang="fr-FR" dirty="0" smtClean="0"/>
              <a:t> and one more local (1980s)</a:t>
            </a:r>
            <a:endParaRPr lang="fr-FR" dirty="0"/>
          </a:p>
        </p:txBody>
      </p:sp>
      <p:grpSp>
        <p:nvGrpSpPr>
          <p:cNvPr id="16" name="Grouper 15"/>
          <p:cNvGrpSpPr/>
          <p:nvPr/>
        </p:nvGrpSpPr>
        <p:grpSpPr>
          <a:xfrm>
            <a:off x="5220072" y="-82233"/>
            <a:ext cx="720080" cy="558919"/>
            <a:chOff x="5096315" y="-82233"/>
            <a:chExt cx="720080" cy="558919"/>
          </a:xfrm>
        </p:grpSpPr>
        <p:sp>
          <p:nvSpPr>
            <p:cNvPr id="7" name="ZoneTexte 6"/>
            <p:cNvSpPr txBox="1"/>
            <p:nvPr/>
          </p:nvSpPr>
          <p:spPr>
            <a:xfrm>
              <a:off x="5096315" y="-82233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000090"/>
                  </a:solidFill>
                </a:rPr>
                <a:t>GSA</a:t>
              </a:r>
              <a:endParaRPr lang="fr-FR" b="1" dirty="0">
                <a:solidFill>
                  <a:srgbClr val="000090"/>
                </a:solidFill>
              </a:endParaRPr>
            </a:p>
          </p:txBody>
        </p:sp>
        <p:cxnSp>
          <p:nvCxnSpPr>
            <p:cNvPr id="15" name="Connecteur droit avec flèche 14"/>
            <p:cNvCxnSpPr/>
            <p:nvPr/>
          </p:nvCxnSpPr>
          <p:spPr>
            <a:xfrm>
              <a:off x="5436096" y="188640"/>
              <a:ext cx="0" cy="288046"/>
            </a:xfrm>
            <a:prstGeom prst="straightConnector1">
              <a:avLst/>
            </a:prstGeom>
            <a:ln w="38100" cmpd="sng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r 17"/>
          <p:cNvGrpSpPr/>
          <p:nvPr/>
        </p:nvGrpSpPr>
        <p:grpSpPr>
          <a:xfrm>
            <a:off x="6228184" y="-99392"/>
            <a:ext cx="720080" cy="558919"/>
            <a:chOff x="5168323" y="-82233"/>
            <a:chExt cx="720080" cy="558919"/>
          </a:xfrm>
        </p:grpSpPr>
        <p:sp>
          <p:nvSpPr>
            <p:cNvPr id="19" name="ZoneTexte 18"/>
            <p:cNvSpPr txBox="1"/>
            <p:nvPr/>
          </p:nvSpPr>
          <p:spPr>
            <a:xfrm>
              <a:off x="5168323" y="-82233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000090"/>
                  </a:solidFill>
                </a:rPr>
                <a:t>GSA</a:t>
              </a:r>
              <a:endParaRPr lang="fr-FR" b="1" dirty="0">
                <a:solidFill>
                  <a:srgbClr val="000090"/>
                </a:solidFill>
              </a:endParaRPr>
            </a:p>
          </p:txBody>
        </p:sp>
        <p:cxnSp>
          <p:nvCxnSpPr>
            <p:cNvPr id="20" name="Connecteur droit avec flèche 19"/>
            <p:cNvCxnSpPr/>
            <p:nvPr/>
          </p:nvCxnSpPr>
          <p:spPr>
            <a:xfrm>
              <a:off x="5436096" y="188640"/>
              <a:ext cx="0" cy="288046"/>
            </a:xfrm>
            <a:prstGeom prst="straightConnector1">
              <a:avLst/>
            </a:prstGeom>
            <a:ln w="38100" cmpd="sng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er 20"/>
          <p:cNvGrpSpPr/>
          <p:nvPr/>
        </p:nvGrpSpPr>
        <p:grpSpPr>
          <a:xfrm>
            <a:off x="6948264" y="-99392"/>
            <a:ext cx="720080" cy="558919"/>
            <a:chOff x="5096315" y="-82233"/>
            <a:chExt cx="720080" cy="558919"/>
          </a:xfrm>
        </p:grpSpPr>
        <p:sp>
          <p:nvSpPr>
            <p:cNvPr id="22" name="ZoneTexte 21"/>
            <p:cNvSpPr txBox="1"/>
            <p:nvPr/>
          </p:nvSpPr>
          <p:spPr>
            <a:xfrm>
              <a:off x="5096315" y="-82233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000090"/>
                  </a:solidFill>
                </a:rPr>
                <a:t>GSA</a:t>
              </a:r>
              <a:endParaRPr lang="fr-FR" b="1" dirty="0">
                <a:solidFill>
                  <a:srgbClr val="000090"/>
                </a:solidFill>
              </a:endParaRPr>
            </a:p>
          </p:txBody>
        </p:sp>
        <p:cxnSp>
          <p:nvCxnSpPr>
            <p:cNvPr id="23" name="Connecteur droit avec flèche 22"/>
            <p:cNvCxnSpPr/>
            <p:nvPr/>
          </p:nvCxnSpPr>
          <p:spPr>
            <a:xfrm>
              <a:off x="5436096" y="188640"/>
              <a:ext cx="0" cy="288046"/>
            </a:xfrm>
            <a:prstGeom prst="straightConnector1">
              <a:avLst/>
            </a:prstGeom>
            <a:ln w="38100" cmpd="sng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/>
          <p:cNvSpPr>
            <a:spLocks noChangeAspect="1"/>
          </p:cNvSpPr>
          <p:nvPr/>
        </p:nvSpPr>
        <p:spPr>
          <a:xfrm>
            <a:off x="4716016" y="3645031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>
            <a:spLocks noChangeAspect="1"/>
          </p:cNvSpPr>
          <p:nvPr/>
        </p:nvSpPr>
        <p:spPr>
          <a:xfrm>
            <a:off x="5580112" y="3645031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>
            <a:spLocks noChangeAspect="1"/>
          </p:cNvSpPr>
          <p:nvPr/>
        </p:nvSpPr>
        <p:spPr>
          <a:xfrm>
            <a:off x="6372200" y="3645024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>
            <a:spLocks noChangeAspect="1"/>
          </p:cNvSpPr>
          <p:nvPr/>
        </p:nvSpPr>
        <p:spPr>
          <a:xfrm>
            <a:off x="7236277" y="3645024"/>
            <a:ext cx="360059" cy="344460"/>
          </a:xfrm>
          <a:prstGeom prst="rect">
            <a:avLst/>
          </a:prstGeom>
          <a:noFill/>
          <a:ln w="7620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31776" y="5733256"/>
            <a:ext cx="3100064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C</a:t>
            </a:r>
            <a:r>
              <a:rPr lang="fr-FR" sz="1600" dirty="0" smtClean="0"/>
              <a:t>entral </a:t>
            </a:r>
            <a:r>
              <a:rPr lang="fr-FR" sz="1600" dirty="0"/>
              <a:t>Labrador </a:t>
            </a:r>
            <a:r>
              <a:rPr lang="fr-FR" sz="1600" dirty="0" err="1"/>
              <a:t>Sea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 1949 to 2005 (</a:t>
            </a:r>
            <a:r>
              <a:rPr lang="fr-FR" sz="1600" dirty="0" err="1"/>
              <a:t>updated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 </a:t>
            </a:r>
            <a:r>
              <a:rPr lang="fr-FR" sz="1600" dirty="0" err="1"/>
              <a:t>Yashayaev</a:t>
            </a:r>
            <a:r>
              <a:rPr lang="fr-FR" sz="1600" dirty="0"/>
              <a:t> et al., 2003</a:t>
            </a:r>
            <a:r>
              <a:rPr lang="fr-FR" sz="1600" dirty="0" smtClean="0"/>
              <a:t>)</a:t>
            </a:r>
          </a:p>
          <a:p>
            <a:r>
              <a:rPr lang="fr-FR" sz="1600" dirty="0"/>
              <a:t>Source IPCC </a:t>
            </a:r>
            <a:r>
              <a:rPr lang="fr-FR" sz="1600" dirty="0" smtClean="0"/>
              <a:t>2007</a:t>
            </a:r>
            <a:endParaRPr lang="fr-FR" sz="1600" dirty="0"/>
          </a:p>
        </p:txBody>
      </p:sp>
      <p:sp>
        <p:nvSpPr>
          <p:cNvPr id="3" name="Rectangle 2"/>
          <p:cNvSpPr/>
          <p:nvPr/>
        </p:nvSpPr>
        <p:spPr>
          <a:xfrm>
            <a:off x="3100065" y="5733256"/>
            <a:ext cx="103783" cy="11247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9817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-459432"/>
            <a:ext cx="8042276" cy="1336956"/>
          </a:xfrm>
        </p:spPr>
        <p:txBody>
          <a:bodyPr/>
          <a:lstStyle/>
          <a:p>
            <a:r>
              <a:rPr lang="fr-FR" dirty="0" err="1" smtClean="0"/>
              <a:t>Temperature</a:t>
            </a:r>
            <a:r>
              <a:rPr lang="fr-FR" dirty="0" smtClean="0"/>
              <a:t> propagation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496" y="1340767"/>
            <a:ext cx="4032448" cy="4752529"/>
          </a:xfrm>
        </p:spPr>
        <p:txBody>
          <a:bodyPr>
            <a:noAutofit/>
          </a:bodyPr>
          <a:lstStyle/>
          <a:p>
            <a:r>
              <a:rPr lang="fr-FR" sz="2000" dirty="0" smtClean="0"/>
              <a:t>toto</a:t>
            </a:r>
            <a:endParaRPr lang="fr-FR" sz="2000" dirty="0"/>
          </a:p>
        </p:txBody>
      </p:sp>
      <p:pic>
        <p:nvPicPr>
          <p:cNvPr id="5" name="Image 4" descr="ttp://dods.extra.cea.fr/work/p86swing/Volcanic/Supplementary/Fig_29290/Fig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96752"/>
            <a:ext cx="3923928" cy="56833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7507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" y="44984"/>
            <a:ext cx="2696662" cy="324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44984"/>
            <a:ext cx="2711276" cy="324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827" y="44984"/>
            <a:ext cx="2704173" cy="324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18000"/>
            <a:ext cx="2701669" cy="3240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922" y="3618000"/>
            <a:ext cx="2696662" cy="3240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2238" y="3618000"/>
            <a:ext cx="2696662" cy="3240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1520" y="2340000"/>
            <a:ext cx="2412257" cy="180016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541380" y="2348880"/>
            <a:ext cx="2412257" cy="1800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6696247" y="2340000"/>
            <a:ext cx="2412257" cy="1800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251520" y="5913280"/>
            <a:ext cx="2412257" cy="180016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3541380" y="5904000"/>
            <a:ext cx="2412257" cy="1800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6725343" y="5904000"/>
            <a:ext cx="2412257" cy="1800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Connecteur droit 18"/>
          <p:cNvCxnSpPr/>
          <p:nvPr/>
        </p:nvCxnSpPr>
        <p:spPr>
          <a:xfrm>
            <a:off x="3546000" y="60048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6732240" y="60048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251520" y="60048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6696247" y="24300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3546000" y="24444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251520" y="2430000"/>
            <a:ext cx="2412000" cy="0"/>
          </a:xfrm>
          <a:prstGeom prst="line">
            <a:avLst/>
          </a:prstGeom>
          <a:ln w="38100" cmpd="sng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285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-10148"/>
            <a:ext cx="4946204" cy="351115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24" y="57944"/>
            <a:ext cx="4257969" cy="1336956"/>
          </a:xfrm>
        </p:spPr>
        <p:txBody>
          <a:bodyPr/>
          <a:lstStyle/>
          <a:p>
            <a:r>
              <a:rPr lang="fr-FR" sz="4000" dirty="0" smtClean="0"/>
              <a:t>A multi-model confirmation?</a:t>
            </a:r>
            <a:endParaRPr lang="fr-FR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772816"/>
            <a:ext cx="4261293" cy="4343400"/>
          </a:xfrm>
        </p:spPr>
        <p:txBody>
          <a:bodyPr>
            <a:normAutofit lnSpcReduction="10000"/>
          </a:bodyPr>
          <a:lstStyle/>
          <a:p>
            <a:r>
              <a:rPr lang="en-GB" sz="2000" dirty="0" smtClean="0"/>
              <a:t>11 individual models (not different versions) from </a:t>
            </a:r>
            <a:r>
              <a:rPr lang="en-GB" sz="2000" b="1" dirty="0" smtClean="0"/>
              <a:t>CMIP5</a:t>
            </a:r>
            <a:r>
              <a:rPr lang="en-GB" sz="2000" dirty="0" smtClean="0"/>
              <a:t> </a:t>
            </a:r>
            <a:r>
              <a:rPr lang="en-GB" sz="2000" b="1" dirty="0" smtClean="0"/>
              <a:t>WITHOUT</a:t>
            </a:r>
            <a:r>
              <a:rPr lang="en-GB" sz="2000" dirty="0" smtClean="0"/>
              <a:t> IPSLCM5A-LR</a:t>
            </a:r>
          </a:p>
          <a:p>
            <a:r>
              <a:rPr lang="en-GB" sz="2000" dirty="0" smtClean="0"/>
              <a:t>The ensemble mean shows a maximum in AMOC just before 1980 as in IPSLCM5A-LR</a:t>
            </a:r>
          </a:p>
          <a:p>
            <a:r>
              <a:rPr lang="en-GB" sz="2000" dirty="0" smtClean="0"/>
              <a:t>Large spread</a:t>
            </a:r>
          </a:p>
          <a:p>
            <a:r>
              <a:rPr lang="en-GB" sz="2000" dirty="0"/>
              <a:t>5 models show a maximum of energy in the 12-</a:t>
            </a:r>
            <a:r>
              <a:rPr lang="en-GB" sz="2000" dirty="0" smtClean="0"/>
              <a:t>30 </a:t>
            </a:r>
            <a:r>
              <a:rPr lang="en-GB" sz="2000" dirty="0" err="1" smtClean="0"/>
              <a:t>yrs</a:t>
            </a:r>
            <a:r>
              <a:rPr lang="en-GB" sz="2000" dirty="0" smtClean="0"/>
              <a:t> </a:t>
            </a:r>
            <a:r>
              <a:rPr lang="en-GB" sz="2000" dirty="0"/>
              <a:t>spectral band. Strong similarity of the response in these five models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151" y="3356993"/>
            <a:ext cx="4931908" cy="35010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28184" y="404664"/>
            <a:ext cx="349424" cy="6120679"/>
          </a:xfrm>
          <a:prstGeom prst="rect">
            <a:avLst/>
          </a:prstGeom>
          <a:solidFill>
            <a:srgbClr val="E2751D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8028384" y="404664"/>
            <a:ext cx="349424" cy="6120679"/>
          </a:xfrm>
          <a:prstGeom prst="rect">
            <a:avLst/>
          </a:prstGeom>
          <a:solidFill>
            <a:srgbClr val="E2751D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0541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-675456"/>
            <a:ext cx="8042276" cy="1336956"/>
          </a:xfrm>
        </p:spPr>
        <p:txBody>
          <a:bodyPr/>
          <a:lstStyle/>
          <a:p>
            <a:r>
              <a:rPr lang="fr-FR" sz="4000" dirty="0" smtClean="0"/>
              <a:t>Pinatubo direct impact</a:t>
            </a:r>
            <a:endParaRPr lang="fr-FR" sz="4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40" y="764704"/>
            <a:ext cx="4308760" cy="306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764704"/>
            <a:ext cx="4308760" cy="306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40" y="3809511"/>
            <a:ext cx="4308760" cy="306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3809511"/>
            <a:ext cx="4308760" cy="3060000"/>
          </a:xfrm>
          <a:prstGeom prst="rect">
            <a:avLst/>
          </a:prstGeom>
        </p:spPr>
      </p:pic>
      <p:grpSp>
        <p:nvGrpSpPr>
          <p:cNvPr id="10" name="Grouper 9"/>
          <p:cNvGrpSpPr/>
          <p:nvPr/>
        </p:nvGrpSpPr>
        <p:grpSpPr>
          <a:xfrm>
            <a:off x="1835696" y="1196752"/>
            <a:ext cx="4896544" cy="2361281"/>
            <a:chOff x="1835696" y="1196752"/>
            <a:chExt cx="4896544" cy="2361281"/>
          </a:xfrm>
        </p:grpSpPr>
        <p:sp>
          <p:nvSpPr>
            <p:cNvPr id="8" name="Rectangle 7"/>
            <p:cNvSpPr/>
            <p:nvPr/>
          </p:nvSpPr>
          <p:spPr>
            <a:xfrm>
              <a:off x="6156176" y="1196752"/>
              <a:ext cx="576064" cy="2361281"/>
            </a:xfrm>
            <a:prstGeom prst="rect">
              <a:avLst/>
            </a:prstGeom>
            <a:solidFill>
              <a:srgbClr val="E2751D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35696" y="1196752"/>
              <a:ext cx="576064" cy="2361281"/>
            </a:xfrm>
            <a:prstGeom prst="rect">
              <a:avLst/>
            </a:prstGeom>
            <a:solidFill>
              <a:srgbClr val="E2751D">
                <a:alpha val="2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11001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0"/>
            <a:ext cx="4248472" cy="2708920"/>
          </a:xfrm>
        </p:spPr>
        <p:txBody>
          <a:bodyPr/>
          <a:lstStyle/>
          <a:p>
            <a:r>
              <a:rPr lang="fr-FR" sz="3200" dirty="0" smtClean="0"/>
              <a:t>Is </a:t>
            </a:r>
            <a:r>
              <a:rPr lang="fr-FR" sz="3200" dirty="0" err="1" smtClean="0"/>
              <a:t>volcanic</a:t>
            </a:r>
            <a:r>
              <a:rPr lang="fr-FR" sz="3200" dirty="0" smtClean="0"/>
              <a:t> impact on the NAO </a:t>
            </a:r>
            <a:r>
              <a:rPr lang="fr-FR" sz="3200" dirty="0" err="1" smtClean="0"/>
              <a:t>so</a:t>
            </a:r>
            <a:r>
              <a:rPr lang="fr-FR" sz="3200" dirty="0" smtClean="0"/>
              <a:t> </a:t>
            </a:r>
            <a:r>
              <a:rPr lang="fr-FR" sz="3200" dirty="0" err="1" smtClean="0"/>
              <a:t>clear</a:t>
            </a:r>
            <a:r>
              <a:rPr lang="fr-FR" sz="3200" dirty="0" smtClean="0"/>
              <a:t> in data?</a:t>
            </a:r>
            <a:endParaRPr lang="fr-FR" sz="3200" dirty="0"/>
          </a:p>
        </p:txBody>
      </p:sp>
      <p:grpSp>
        <p:nvGrpSpPr>
          <p:cNvPr id="14" name="Grouper 13"/>
          <p:cNvGrpSpPr/>
          <p:nvPr/>
        </p:nvGrpSpPr>
        <p:grpSpPr>
          <a:xfrm>
            <a:off x="4606933" y="-27384"/>
            <a:ext cx="4645587" cy="3267378"/>
            <a:chOff x="4606933" y="-27384"/>
            <a:chExt cx="4645587" cy="3267378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06933" y="0"/>
              <a:ext cx="4562207" cy="3239994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6732240" y="-27384"/>
              <a:ext cx="2520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Agung: 1963-1965</a:t>
              </a:r>
              <a:endParaRPr lang="en-GB" dirty="0"/>
            </a:p>
          </p:txBody>
        </p:sp>
      </p:grpSp>
      <p:grpSp>
        <p:nvGrpSpPr>
          <p:cNvPr id="12" name="Grouper 11"/>
          <p:cNvGrpSpPr/>
          <p:nvPr/>
        </p:nvGrpSpPr>
        <p:grpSpPr>
          <a:xfrm>
            <a:off x="4618304" y="3635732"/>
            <a:ext cx="4562208" cy="3249285"/>
            <a:chOff x="4618304" y="3635732"/>
            <a:chExt cx="4562208" cy="3249285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18304" y="3645024"/>
              <a:ext cx="4562208" cy="3239993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6444208" y="3635732"/>
              <a:ext cx="2736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El Chichon: 1982-1984</a:t>
              </a:r>
              <a:endParaRPr lang="en-GB" dirty="0"/>
            </a:p>
          </p:txBody>
        </p:sp>
      </p:grp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790" y="3648674"/>
            <a:ext cx="4562217" cy="32400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990822" y="364867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Pinatubo: 1991-1993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4317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399" y="0"/>
            <a:ext cx="4882583" cy="6876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3812"/>
            <a:ext cx="4296399" cy="1871428"/>
          </a:xfrm>
        </p:spPr>
        <p:txBody>
          <a:bodyPr/>
          <a:lstStyle/>
          <a:p>
            <a:r>
              <a:rPr lang="fr-FR" sz="3600" dirty="0" err="1" smtClean="0"/>
              <a:t>Decadal</a:t>
            </a:r>
            <a:r>
              <a:rPr lang="fr-FR" sz="3600" dirty="0" smtClean="0"/>
              <a:t> </a:t>
            </a:r>
            <a:r>
              <a:rPr lang="fr-FR" sz="3600" dirty="0" err="1" smtClean="0"/>
              <a:t>predictions</a:t>
            </a:r>
            <a:r>
              <a:rPr lang="fr-FR" sz="3600" dirty="0" smtClean="0"/>
              <a:t> </a:t>
            </a:r>
            <a:r>
              <a:rPr lang="fr-FR" sz="3600" dirty="0" err="1" smtClean="0"/>
              <a:t>need</a:t>
            </a:r>
            <a:r>
              <a:rPr lang="fr-FR" sz="3600" dirty="0" smtClean="0"/>
              <a:t> initial conditions</a:t>
            </a:r>
            <a:endParaRPr lang="fr-FR" sz="3600" dirty="0"/>
          </a:p>
        </p:txBody>
      </p:sp>
      <p:sp>
        <p:nvSpPr>
          <p:cNvPr id="5" name="Rectangle 4"/>
          <p:cNvSpPr/>
          <p:nvPr/>
        </p:nvSpPr>
        <p:spPr>
          <a:xfrm>
            <a:off x="8039000" y="332656"/>
            <a:ext cx="349424" cy="6156688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886872" y="332656"/>
            <a:ext cx="349424" cy="6155998"/>
          </a:xfrm>
          <a:prstGeom prst="rect">
            <a:avLst/>
          </a:prstGeom>
          <a:solidFill>
            <a:srgbClr val="E2751D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107504" y="2307288"/>
            <a:ext cx="4099220" cy="371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IPSLCM5A-LR simulations nudged or free (with observed external forcings)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Two reconstructions of the AMOC 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Agreement between nudged and reconstructions</a:t>
            </a:r>
          </a:p>
          <a:p>
            <a:pPr marL="349250" indent="-349250" defTabSz="91440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Synchronisation also in the historical simulations</a:t>
            </a: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</a:endParaRPr>
          </a:p>
          <a:p>
            <a:pPr marL="685800" marR="0" lvl="1" indent="-3365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tabLst/>
              <a:defRPr/>
            </a:pPr>
            <a:endParaRPr kumimoji="0" lang="fr-FR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932040" y="476672"/>
            <a:ext cx="122413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FF0000"/>
                </a:solidFill>
              </a:rPr>
              <a:t>Obs. (</a:t>
            </a:r>
            <a:r>
              <a:rPr lang="fr-FR" sz="1200" b="1" dirty="0" err="1" smtClean="0">
                <a:solidFill>
                  <a:srgbClr val="FF0000"/>
                </a:solidFill>
              </a:rPr>
              <a:t>Huck</a:t>
            </a:r>
            <a:r>
              <a:rPr lang="fr-FR" sz="1200" b="1" dirty="0" smtClean="0">
                <a:solidFill>
                  <a:srgbClr val="FF0000"/>
                </a:solidFill>
              </a:rPr>
              <a:t> et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788024" y="3501008"/>
            <a:ext cx="93548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err="1" smtClean="0"/>
              <a:t>Historical</a:t>
            </a:r>
            <a:endParaRPr lang="fr-FR" sz="12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4788024" y="404664"/>
            <a:ext cx="1800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Reconstructions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788024" y="2060848"/>
            <a:ext cx="9361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err="1" smtClean="0">
                <a:solidFill>
                  <a:srgbClr val="0000FF"/>
                </a:solidFill>
              </a:rPr>
              <a:t>Nudged</a:t>
            </a:r>
            <a:endParaRPr lang="fr-FR" sz="1200" b="1" dirty="0">
              <a:solidFill>
                <a:srgbClr val="0000FF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788024" y="5085184"/>
            <a:ext cx="79208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Control</a:t>
            </a:r>
            <a:endParaRPr lang="fr-FR" sz="12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107504" y="6444044"/>
            <a:ext cx="4044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Swingedouw et al., </a:t>
            </a:r>
            <a:r>
              <a:rPr lang="fr-FR" b="1" i="1" dirty="0" smtClean="0"/>
              <a:t>Clim. Dyn. </a:t>
            </a:r>
            <a:r>
              <a:rPr lang="fr-FR" b="1" dirty="0" smtClean="0"/>
              <a:t>2013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99621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Image 1" descr="carte_schema_escudie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272808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entagone 2"/>
          <p:cNvSpPr/>
          <p:nvPr/>
        </p:nvSpPr>
        <p:spPr>
          <a:xfrm>
            <a:off x="2514866" y="3933056"/>
            <a:ext cx="1193038" cy="698019"/>
          </a:xfrm>
          <a:prstGeom prst="pentagon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err="1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fr-FR" sz="1600" b="1" dirty="0">
                <a:solidFill>
                  <a:srgbClr val="000000"/>
                </a:solidFill>
                <a:latin typeface="Arial"/>
                <a:cs typeface="Arial"/>
              </a:rPr>
              <a:t>,’ S’ +</a:t>
            </a:r>
          </a:p>
        </p:txBody>
      </p:sp>
      <p:grpSp>
        <p:nvGrpSpPr>
          <p:cNvPr id="13319" name="Grouper 13318"/>
          <p:cNvGrpSpPr/>
          <p:nvPr/>
        </p:nvGrpSpPr>
        <p:grpSpPr>
          <a:xfrm>
            <a:off x="3563887" y="2852936"/>
            <a:ext cx="1358635" cy="1224136"/>
            <a:chOff x="3563887" y="2852936"/>
            <a:chExt cx="1358635" cy="1224136"/>
          </a:xfrm>
        </p:grpSpPr>
        <p:cxnSp>
          <p:nvCxnSpPr>
            <p:cNvPr id="4" name="Connecteur droit avec flèche 3"/>
            <p:cNvCxnSpPr/>
            <p:nvPr/>
          </p:nvCxnSpPr>
          <p:spPr>
            <a:xfrm flipH="1">
              <a:off x="3563887" y="3038584"/>
              <a:ext cx="1358635" cy="1038488"/>
            </a:xfrm>
            <a:prstGeom prst="straightConnector1">
              <a:avLst/>
            </a:prstGeom>
            <a:ln w="63500" cmpd="dbl">
              <a:solidFill>
                <a:srgbClr val="95373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/>
            <p:cNvSpPr txBox="1"/>
            <p:nvPr/>
          </p:nvSpPr>
          <p:spPr>
            <a:xfrm>
              <a:off x="3883072" y="2852936"/>
              <a:ext cx="832944" cy="307975"/>
            </a:xfrm>
            <a:prstGeom prst="rect">
              <a:avLst/>
            </a:prstGeom>
            <a:solidFill>
              <a:srgbClr val="D99694"/>
            </a:solidFill>
            <a:ln>
              <a:solidFill>
                <a:srgbClr val="953735"/>
              </a:solidFill>
            </a:ln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dirty="0">
                  <a:latin typeface="Arial"/>
                  <a:ea typeface="+mn-ea"/>
                  <a:cs typeface="Arial"/>
                </a:rPr>
                <a:t>EGC +</a:t>
              </a:r>
            </a:p>
          </p:txBody>
        </p:sp>
      </p:grpSp>
      <p:sp>
        <p:nvSpPr>
          <p:cNvPr id="12" name="Forme libre 11"/>
          <p:cNvSpPr/>
          <p:nvPr/>
        </p:nvSpPr>
        <p:spPr>
          <a:xfrm rot="21410908">
            <a:off x="3463763" y="2955292"/>
            <a:ext cx="2711133" cy="1671249"/>
          </a:xfrm>
          <a:custGeom>
            <a:avLst/>
            <a:gdLst>
              <a:gd name="connsiteX0" fmla="*/ 0 w 2476500"/>
              <a:gd name="connsiteY0" fmla="*/ 2047875 h 2114352"/>
              <a:gd name="connsiteX1" fmla="*/ 603250 w 2476500"/>
              <a:gd name="connsiteY1" fmla="*/ 2111375 h 2114352"/>
              <a:gd name="connsiteX2" fmla="*/ 1158875 w 2476500"/>
              <a:gd name="connsiteY2" fmla="*/ 2079625 h 2114352"/>
              <a:gd name="connsiteX3" fmla="*/ 1539875 w 2476500"/>
              <a:gd name="connsiteY3" fmla="*/ 1873250 h 2114352"/>
              <a:gd name="connsiteX4" fmla="*/ 1936750 w 2476500"/>
              <a:gd name="connsiteY4" fmla="*/ 1492250 h 2114352"/>
              <a:gd name="connsiteX5" fmla="*/ 2190750 w 2476500"/>
              <a:gd name="connsiteY5" fmla="*/ 968375 h 2114352"/>
              <a:gd name="connsiteX6" fmla="*/ 2397125 w 2476500"/>
              <a:gd name="connsiteY6" fmla="*/ 412750 h 2114352"/>
              <a:gd name="connsiteX7" fmla="*/ 2476500 w 2476500"/>
              <a:gd name="connsiteY7" fmla="*/ 0 h 211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76500" h="2114352">
                <a:moveTo>
                  <a:pt x="0" y="2047875"/>
                </a:moveTo>
                <a:cubicBezTo>
                  <a:pt x="205052" y="2076979"/>
                  <a:pt x="410104" y="2106083"/>
                  <a:pt x="603250" y="2111375"/>
                </a:cubicBezTo>
                <a:cubicBezTo>
                  <a:pt x="796396" y="2116667"/>
                  <a:pt x="1002771" y="2119313"/>
                  <a:pt x="1158875" y="2079625"/>
                </a:cubicBezTo>
                <a:cubicBezTo>
                  <a:pt x="1314979" y="2039937"/>
                  <a:pt x="1410229" y="1971146"/>
                  <a:pt x="1539875" y="1873250"/>
                </a:cubicBezTo>
                <a:cubicBezTo>
                  <a:pt x="1669521" y="1775354"/>
                  <a:pt x="1828271" y="1643063"/>
                  <a:pt x="1936750" y="1492250"/>
                </a:cubicBezTo>
                <a:cubicBezTo>
                  <a:pt x="2045229" y="1341437"/>
                  <a:pt x="2114021" y="1148292"/>
                  <a:pt x="2190750" y="968375"/>
                </a:cubicBezTo>
                <a:cubicBezTo>
                  <a:pt x="2267479" y="788458"/>
                  <a:pt x="2349500" y="574146"/>
                  <a:pt x="2397125" y="412750"/>
                </a:cubicBezTo>
                <a:cubicBezTo>
                  <a:pt x="2444750" y="251354"/>
                  <a:pt x="2476500" y="0"/>
                  <a:pt x="2476500" y="0"/>
                </a:cubicBezTo>
              </a:path>
            </a:pathLst>
          </a:custGeom>
          <a:ln w="57150" cmpd="sng">
            <a:solidFill>
              <a:schemeClr val="accent2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3326" name="ZoneTexte 49"/>
          <p:cNvSpPr txBox="1">
            <a:spLocks noChangeArrowheads="1"/>
          </p:cNvSpPr>
          <p:nvPr/>
        </p:nvSpPr>
        <p:spPr bwMode="auto">
          <a:xfrm>
            <a:off x="5599355" y="3368799"/>
            <a:ext cx="572876" cy="276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 dirty="0">
                <a:solidFill>
                  <a:srgbClr val="953735"/>
                </a:solidFill>
                <a:latin typeface="Arial" charset="0"/>
                <a:cs typeface="Arial" charset="0"/>
              </a:rPr>
              <a:t>5yrs</a:t>
            </a:r>
          </a:p>
        </p:txBody>
      </p:sp>
      <p:grpSp>
        <p:nvGrpSpPr>
          <p:cNvPr id="13318" name="Grouper 13317"/>
          <p:cNvGrpSpPr/>
          <p:nvPr/>
        </p:nvGrpSpPr>
        <p:grpSpPr>
          <a:xfrm>
            <a:off x="1259632" y="2610271"/>
            <a:ext cx="3166984" cy="1034753"/>
            <a:chOff x="1261000" y="2670472"/>
            <a:chExt cx="3166984" cy="1034753"/>
          </a:xfrm>
        </p:grpSpPr>
        <p:sp>
          <p:nvSpPr>
            <p:cNvPr id="16" name="ZoneTexte 50"/>
            <p:cNvSpPr txBox="1">
              <a:spLocks noChangeArrowheads="1"/>
            </p:cNvSpPr>
            <p:nvPr/>
          </p:nvSpPr>
          <p:spPr bwMode="auto">
            <a:xfrm>
              <a:off x="3853288" y="3429000"/>
              <a:ext cx="574696" cy="276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 b="1" dirty="0" smtClean="0">
                  <a:solidFill>
                    <a:schemeClr val="accent2">
                      <a:lumMod val="75000"/>
                    </a:schemeClr>
                  </a:solidFill>
                  <a:latin typeface="Arial"/>
                  <a:cs typeface="Arial"/>
                </a:rPr>
                <a:t>3yrs</a:t>
              </a:r>
            </a:p>
          </p:txBody>
        </p:sp>
        <p:sp>
          <p:nvSpPr>
            <p:cNvPr id="13328" name="ZoneTexte 51"/>
            <p:cNvSpPr txBox="1">
              <a:spLocks noChangeArrowheads="1"/>
            </p:cNvSpPr>
            <p:nvPr/>
          </p:nvSpPr>
          <p:spPr bwMode="auto">
            <a:xfrm>
              <a:off x="1261000" y="2670472"/>
              <a:ext cx="1457232" cy="83099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600" b="1" dirty="0" err="1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negative</a:t>
              </a:r>
              <a:r>
                <a:rPr lang="fr-FR" sz="1600" b="1" dirty="0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 </a:t>
              </a:r>
              <a:r>
                <a:rPr lang="fr-FR" sz="1600" b="1" dirty="0" err="1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delayed</a:t>
              </a:r>
              <a:r>
                <a:rPr lang="fr-FR" sz="1600" b="1" dirty="0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 </a:t>
              </a:r>
              <a:r>
                <a:rPr lang="fr-FR" sz="1600" b="1" dirty="0" err="1" smtClean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feeedback</a:t>
              </a:r>
              <a:endParaRPr lang="fr-FR" sz="1600" b="1" dirty="0">
                <a:solidFill>
                  <a:srgbClr val="953735"/>
                </a:solidFill>
                <a:latin typeface="Handwriting - Dakota" charset="0"/>
                <a:cs typeface="Handwriting - Dakota" charset="0"/>
              </a:endParaRPr>
            </a:p>
          </p:txBody>
        </p:sp>
        <p:cxnSp>
          <p:nvCxnSpPr>
            <p:cNvPr id="18" name="Connecteur droit avec flèche 17"/>
            <p:cNvCxnSpPr>
              <a:stCxn id="13328" idx="3"/>
              <a:endCxn id="16" idx="1"/>
            </p:cNvCxnSpPr>
            <p:nvPr/>
          </p:nvCxnSpPr>
          <p:spPr>
            <a:xfrm>
              <a:off x="2718232" y="3085971"/>
              <a:ext cx="1135056" cy="48114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22" name="Grouper 13321"/>
          <p:cNvGrpSpPr/>
          <p:nvPr/>
        </p:nvGrpSpPr>
        <p:grpSpPr>
          <a:xfrm>
            <a:off x="3205709" y="4376911"/>
            <a:ext cx="1942355" cy="1698553"/>
            <a:chOff x="3205709" y="4376911"/>
            <a:chExt cx="1942355" cy="1698553"/>
          </a:xfrm>
        </p:grpSpPr>
        <p:cxnSp>
          <p:nvCxnSpPr>
            <p:cNvPr id="9" name="Connecteur droit avec flèche 8"/>
            <p:cNvCxnSpPr/>
            <p:nvPr/>
          </p:nvCxnSpPr>
          <p:spPr>
            <a:xfrm flipH="1">
              <a:off x="4138205" y="4376911"/>
              <a:ext cx="1009859" cy="1321349"/>
            </a:xfrm>
            <a:prstGeom prst="straightConnector1">
              <a:avLst/>
            </a:prstGeom>
            <a:ln w="38100" cmpd="sng">
              <a:solidFill>
                <a:srgbClr val="77933C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lipse 9"/>
            <p:cNvSpPr/>
            <p:nvPr/>
          </p:nvSpPr>
          <p:spPr>
            <a:xfrm>
              <a:off x="3205709" y="5698534"/>
              <a:ext cx="1716812" cy="376930"/>
            </a:xfrm>
            <a:prstGeom prst="ellipse">
              <a:avLst/>
            </a:prstGeom>
            <a:solidFill>
              <a:srgbClr val="EBF1DE"/>
            </a:solidFill>
            <a:ln>
              <a:solidFill>
                <a:srgbClr val="77933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 dirty="0" smtClean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AMOC </a:t>
              </a:r>
              <a:r>
                <a:rPr lang="fr-FR" sz="1600" b="1" dirty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+</a:t>
              </a:r>
            </a:p>
          </p:txBody>
        </p:sp>
        <p:sp>
          <p:nvSpPr>
            <p:cNvPr id="20" name="ZoneTexte 49"/>
            <p:cNvSpPr txBox="1">
              <a:spLocks noChangeArrowheads="1"/>
            </p:cNvSpPr>
            <p:nvPr/>
          </p:nvSpPr>
          <p:spPr bwMode="auto">
            <a:xfrm>
              <a:off x="4185276" y="5113734"/>
              <a:ext cx="574696" cy="276225"/>
            </a:xfrm>
            <a:prstGeom prst="rect">
              <a:avLst/>
            </a:prstGeom>
            <a:solidFill>
              <a:srgbClr val="EBF1DE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 b="1" dirty="0" smtClean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9yrs</a:t>
              </a:r>
            </a:p>
          </p:txBody>
        </p:sp>
      </p:grpSp>
      <p:grpSp>
        <p:nvGrpSpPr>
          <p:cNvPr id="13321" name="Grouper 13320"/>
          <p:cNvGrpSpPr/>
          <p:nvPr/>
        </p:nvGrpSpPr>
        <p:grpSpPr>
          <a:xfrm>
            <a:off x="4647483" y="2852936"/>
            <a:ext cx="1076645" cy="1145604"/>
            <a:chOff x="7726711" y="995718"/>
            <a:chExt cx="1076645" cy="1145604"/>
          </a:xfrm>
        </p:grpSpPr>
        <p:sp>
          <p:nvSpPr>
            <p:cNvPr id="13335" name="ZoneTexte 16"/>
            <p:cNvSpPr txBox="1">
              <a:spLocks noChangeArrowheads="1"/>
            </p:cNvSpPr>
            <p:nvPr/>
          </p:nvSpPr>
          <p:spPr bwMode="auto">
            <a:xfrm>
              <a:off x="7839200" y="1198493"/>
              <a:ext cx="839383" cy="6463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800" b="1" dirty="0">
                  <a:latin typeface="Handwriting - Dakota" charset="0"/>
                  <a:cs typeface="Handwriting - Dakota" charset="0"/>
                </a:rPr>
                <a:t>10</a:t>
              </a:r>
            </a:p>
            <a:p>
              <a:pPr algn="ctr" eaLnBrk="1" hangingPunct="1"/>
              <a:r>
                <a:rPr lang="fr-FR" sz="1800" b="1" dirty="0" err="1">
                  <a:latin typeface="Handwriting - Dakota" charset="0"/>
                  <a:cs typeface="Handwriting - Dakota" charset="0"/>
                </a:rPr>
                <a:t>yrs</a:t>
              </a:r>
              <a:endParaRPr lang="fr-FR" sz="1800" b="1" dirty="0">
                <a:latin typeface="Handwriting - Dakota" charset="0"/>
                <a:cs typeface="Handwriting - Dakota" charset="0"/>
              </a:endParaRPr>
            </a:p>
          </p:txBody>
        </p:sp>
        <p:sp>
          <p:nvSpPr>
            <p:cNvPr id="15" name="Flèche en arc 14"/>
            <p:cNvSpPr/>
            <p:nvPr/>
          </p:nvSpPr>
          <p:spPr>
            <a:xfrm rot="7796456" flipH="1">
              <a:off x="7692232" y="1030197"/>
              <a:ext cx="1145604" cy="1076645"/>
            </a:xfrm>
            <a:prstGeom prst="circularArrow">
              <a:avLst>
                <a:gd name="adj1" fmla="val 0"/>
                <a:gd name="adj2" fmla="val 1142319"/>
                <a:gd name="adj3" fmla="val 7932410"/>
                <a:gd name="adj4" fmla="val 10800000"/>
                <a:gd name="adj5" fmla="val 13766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31" name="Titre 1"/>
          <p:cNvSpPr txBox="1">
            <a:spLocks/>
          </p:cNvSpPr>
          <p:nvPr/>
        </p:nvSpPr>
        <p:spPr>
          <a:xfrm>
            <a:off x="539552" y="147828"/>
            <a:ext cx="8077199" cy="13369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/>
              <a:t>20-yr </a:t>
            </a:r>
            <a:r>
              <a:rPr lang="fr-FR" sz="3600" dirty="0"/>
              <a:t>cycle in IPSL-CM5A-LR</a:t>
            </a:r>
          </a:p>
        </p:txBody>
      </p:sp>
      <p:grpSp>
        <p:nvGrpSpPr>
          <p:cNvPr id="13317" name="Grouper 13316"/>
          <p:cNvGrpSpPr/>
          <p:nvPr/>
        </p:nvGrpSpPr>
        <p:grpSpPr>
          <a:xfrm>
            <a:off x="3987236" y="3933056"/>
            <a:ext cx="1880908" cy="864096"/>
            <a:chOff x="3851920" y="3789040"/>
            <a:chExt cx="1880908" cy="864096"/>
          </a:xfrm>
        </p:grpSpPr>
        <p:sp>
          <p:nvSpPr>
            <p:cNvPr id="13325" name="ZoneTexte 48"/>
            <p:cNvSpPr txBox="1">
              <a:spLocks noChangeArrowheads="1"/>
            </p:cNvSpPr>
            <p:nvPr/>
          </p:nvSpPr>
          <p:spPr bwMode="auto">
            <a:xfrm>
              <a:off x="3851920" y="4376911"/>
              <a:ext cx="574696" cy="276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200" b="1">
                  <a:solidFill>
                    <a:srgbClr val="953735"/>
                  </a:solidFill>
                  <a:latin typeface="Arial" charset="0"/>
                  <a:cs typeface="Arial" charset="0"/>
                </a:rPr>
                <a:t>2yrs</a:t>
              </a:r>
            </a:p>
          </p:txBody>
        </p:sp>
        <p:sp>
          <p:nvSpPr>
            <p:cNvPr id="13" name="Ellipse 12"/>
            <p:cNvSpPr/>
            <p:nvPr/>
          </p:nvSpPr>
          <p:spPr>
            <a:xfrm>
              <a:off x="4138205" y="3789040"/>
              <a:ext cx="1594623" cy="56120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9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dirty="0" smtClean="0">
                  <a:solidFill>
                    <a:schemeClr val="tx1"/>
                  </a:solidFill>
                  <a:latin typeface="Arial"/>
                  <a:cs typeface="Arial"/>
                </a:rPr>
                <a:t>convection </a:t>
              </a:r>
              <a:r>
                <a:rPr lang="fr-FR" sz="1400" b="1" dirty="0">
                  <a:solidFill>
                    <a:schemeClr val="tx1"/>
                  </a:solidFill>
                  <a:latin typeface="Arial"/>
                  <a:cs typeface="Arial"/>
                </a:rPr>
                <a:t>+</a:t>
              </a:r>
            </a:p>
          </p:txBody>
        </p:sp>
      </p:grpSp>
      <p:grpSp>
        <p:nvGrpSpPr>
          <p:cNvPr id="13323" name="Grouper 13322"/>
          <p:cNvGrpSpPr/>
          <p:nvPr/>
        </p:nvGrpSpPr>
        <p:grpSpPr>
          <a:xfrm>
            <a:off x="4821098" y="1961076"/>
            <a:ext cx="1848377" cy="1213310"/>
            <a:chOff x="4821098" y="1961076"/>
            <a:chExt cx="1848377" cy="1213310"/>
          </a:xfrm>
        </p:grpSpPr>
        <p:grpSp>
          <p:nvGrpSpPr>
            <p:cNvPr id="13320" name="Grouper 13319"/>
            <p:cNvGrpSpPr/>
            <p:nvPr/>
          </p:nvGrpSpPr>
          <p:grpSpPr>
            <a:xfrm>
              <a:off x="4821098" y="2079505"/>
              <a:ext cx="1532006" cy="1094881"/>
              <a:chOff x="4821098" y="2079505"/>
              <a:chExt cx="1532006" cy="1094881"/>
            </a:xfrm>
          </p:grpSpPr>
          <p:sp>
            <p:nvSpPr>
              <p:cNvPr id="5" name="Ellipse 4"/>
              <p:cNvSpPr/>
              <p:nvPr/>
            </p:nvSpPr>
            <p:spPr>
              <a:xfrm>
                <a:off x="5021848" y="2079505"/>
                <a:ext cx="1331256" cy="959079"/>
              </a:xfrm>
              <a:prstGeom prst="ellipse">
                <a:avLst/>
              </a:prstGeom>
              <a:solidFill>
                <a:srgbClr val="D99694"/>
              </a:solidFill>
              <a:ln>
                <a:solidFill>
                  <a:srgbClr val="95373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Sea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ice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cover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-</a:t>
                </a:r>
                <a:r>
                  <a:rPr lang="fr-FR" sz="1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,  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SLP-</a:t>
                </a:r>
              </a:p>
            </p:txBody>
          </p:sp>
          <p:sp>
            <p:nvSpPr>
              <p:cNvPr id="6" name="Arc 5"/>
              <p:cNvSpPr/>
              <p:nvPr/>
            </p:nvSpPr>
            <p:spPr>
              <a:xfrm rot="17112810">
                <a:off x="4653088" y="2283963"/>
                <a:ext cx="872523" cy="536504"/>
              </a:xfrm>
              <a:prstGeom prst="arc">
                <a:avLst/>
              </a:prstGeom>
              <a:ln w="57150" cmpd="sng">
                <a:solidFill>
                  <a:srgbClr val="953735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7" name="Arc 6"/>
              <p:cNvSpPr/>
              <p:nvPr/>
            </p:nvSpPr>
            <p:spPr>
              <a:xfrm rot="14957874">
                <a:off x="4891413" y="2469873"/>
                <a:ext cx="872523" cy="536503"/>
              </a:xfrm>
              <a:prstGeom prst="arc">
                <a:avLst/>
              </a:prstGeom>
              <a:ln w="57150" cmpd="sng">
                <a:solidFill>
                  <a:srgbClr val="953735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sp>
          <p:nvSpPr>
            <p:cNvPr id="48" name="Arc 47"/>
            <p:cNvSpPr/>
            <p:nvPr/>
          </p:nvSpPr>
          <p:spPr>
            <a:xfrm rot="17253465" flipH="1" flipV="1">
              <a:off x="5583759" y="2111443"/>
              <a:ext cx="1001776" cy="701041"/>
            </a:xfrm>
            <a:prstGeom prst="arc">
              <a:avLst/>
            </a:prstGeom>
            <a:ln w="57150" cmpd="sng">
              <a:solidFill>
                <a:srgbClr val="953735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49" name="Arc 48"/>
            <p:cNvSpPr/>
            <p:nvPr/>
          </p:nvSpPr>
          <p:spPr>
            <a:xfrm rot="16200000" flipH="1" flipV="1">
              <a:off x="5818067" y="2207153"/>
              <a:ext cx="1001776" cy="701041"/>
            </a:xfrm>
            <a:prstGeom prst="arc">
              <a:avLst/>
            </a:prstGeom>
            <a:ln w="57150" cmpd="sng">
              <a:solidFill>
                <a:srgbClr val="953735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32" name="ZoneTexte 31"/>
          <p:cNvSpPr txBox="1"/>
          <p:nvPr/>
        </p:nvSpPr>
        <p:spPr>
          <a:xfrm>
            <a:off x="6218786" y="6237312"/>
            <a:ext cx="2025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Escudier et al. </a:t>
            </a:r>
            <a:r>
              <a:rPr lang="fr-FR" b="1" i="1" dirty="0" smtClean="0"/>
              <a:t>Clim. Dyn.</a:t>
            </a:r>
            <a:r>
              <a:rPr lang="fr-FR" b="1" dirty="0" smtClean="0"/>
              <a:t> 2013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275833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3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Image 1" descr="carte_schema_escudi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272808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entagone 2"/>
          <p:cNvSpPr/>
          <p:nvPr/>
        </p:nvSpPr>
        <p:spPr>
          <a:xfrm>
            <a:off x="2514866" y="3933056"/>
            <a:ext cx="1193038" cy="698019"/>
          </a:xfrm>
          <a:prstGeom prst="pentagon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dirty="0" err="1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fr-FR" sz="1600" b="1" dirty="0">
                <a:solidFill>
                  <a:srgbClr val="000000"/>
                </a:solidFill>
                <a:latin typeface="Arial"/>
                <a:cs typeface="Arial"/>
              </a:rPr>
              <a:t>,’ S’ +</a:t>
            </a:r>
          </a:p>
        </p:txBody>
      </p:sp>
      <p:grpSp>
        <p:nvGrpSpPr>
          <p:cNvPr id="13319" name="Grouper 13318"/>
          <p:cNvGrpSpPr/>
          <p:nvPr/>
        </p:nvGrpSpPr>
        <p:grpSpPr>
          <a:xfrm>
            <a:off x="3563887" y="2852936"/>
            <a:ext cx="1358635" cy="1224136"/>
            <a:chOff x="3563887" y="2852936"/>
            <a:chExt cx="1358635" cy="1224136"/>
          </a:xfrm>
        </p:grpSpPr>
        <p:cxnSp>
          <p:nvCxnSpPr>
            <p:cNvPr id="4" name="Connecteur droit avec flèche 3"/>
            <p:cNvCxnSpPr/>
            <p:nvPr/>
          </p:nvCxnSpPr>
          <p:spPr>
            <a:xfrm flipH="1">
              <a:off x="3563887" y="3038584"/>
              <a:ext cx="1358635" cy="1038488"/>
            </a:xfrm>
            <a:prstGeom prst="straightConnector1">
              <a:avLst/>
            </a:prstGeom>
            <a:ln w="63500" cmpd="dbl">
              <a:solidFill>
                <a:srgbClr val="95373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/>
            <p:cNvSpPr txBox="1"/>
            <p:nvPr/>
          </p:nvSpPr>
          <p:spPr>
            <a:xfrm>
              <a:off x="3883072" y="2852936"/>
              <a:ext cx="832944" cy="307975"/>
            </a:xfrm>
            <a:prstGeom prst="rect">
              <a:avLst/>
            </a:prstGeom>
            <a:solidFill>
              <a:srgbClr val="D99694"/>
            </a:solidFill>
            <a:ln>
              <a:solidFill>
                <a:srgbClr val="953735"/>
              </a:solidFill>
            </a:ln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dirty="0">
                  <a:latin typeface="Arial"/>
                  <a:ea typeface="+mn-ea"/>
                  <a:cs typeface="Arial"/>
                </a:rPr>
                <a:t>EGC +</a:t>
              </a:r>
            </a:p>
          </p:txBody>
        </p:sp>
      </p:grpSp>
      <p:sp>
        <p:nvSpPr>
          <p:cNvPr id="12" name="Forme libre 11"/>
          <p:cNvSpPr/>
          <p:nvPr/>
        </p:nvSpPr>
        <p:spPr>
          <a:xfrm rot="21410908">
            <a:off x="3463763" y="2955292"/>
            <a:ext cx="2711133" cy="1671249"/>
          </a:xfrm>
          <a:custGeom>
            <a:avLst/>
            <a:gdLst>
              <a:gd name="connsiteX0" fmla="*/ 0 w 2476500"/>
              <a:gd name="connsiteY0" fmla="*/ 2047875 h 2114352"/>
              <a:gd name="connsiteX1" fmla="*/ 603250 w 2476500"/>
              <a:gd name="connsiteY1" fmla="*/ 2111375 h 2114352"/>
              <a:gd name="connsiteX2" fmla="*/ 1158875 w 2476500"/>
              <a:gd name="connsiteY2" fmla="*/ 2079625 h 2114352"/>
              <a:gd name="connsiteX3" fmla="*/ 1539875 w 2476500"/>
              <a:gd name="connsiteY3" fmla="*/ 1873250 h 2114352"/>
              <a:gd name="connsiteX4" fmla="*/ 1936750 w 2476500"/>
              <a:gd name="connsiteY4" fmla="*/ 1492250 h 2114352"/>
              <a:gd name="connsiteX5" fmla="*/ 2190750 w 2476500"/>
              <a:gd name="connsiteY5" fmla="*/ 968375 h 2114352"/>
              <a:gd name="connsiteX6" fmla="*/ 2397125 w 2476500"/>
              <a:gd name="connsiteY6" fmla="*/ 412750 h 2114352"/>
              <a:gd name="connsiteX7" fmla="*/ 2476500 w 2476500"/>
              <a:gd name="connsiteY7" fmla="*/ 0 h 211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76500" h="2114352">
                <a:moveTo>
                  <a:pt x="0" y="2047875"/>
                </a:moveTo>
                <a:cubicBezTo>
                  <a:pt x="205052" y="2076979"/>
                  <a:pt x="410104" y="2106083"/>
                  <a:pt x="603250" y="2111375"/>
                </a:cubicBezTo>
                <a:cubicBezTo>
                  <a:pt x="796396" y="2116667"/>
                  <a:pt x="1002771" y="2119313"/>
                  <a:pt x="1158875" y="2079625"/>
                </a:cubicBezTo>
                <a:cubicBezTo>
                  <a:pt x="1314979" y="2039937"/>
                  <a:pt x="1410229" y="1971146"/>
                  <a:pt x="1539875" y="1873250"/>
                </a:cubicBezTo>
                <a:cubicBezTo>
                  <a:pt x="1669521" y="1775354"/>
                  <a:pt x="1828271" y="1643063"/>
                  <a:pt x="1936750" y="1492250"/>
                </a:cubicBezTo>
                <a:cubicBezTo>
                  <a:pt x="2045229" y="1341437"/>
                  <a:pt x="2114021" y="1148292"/>
                  <a:pt x="2190750" y="968375"/>
                </a:cubicBezTo>
                <a:cubicBezTo>
                  <a:pt x="2267479" y="788458"/>
                  <a:pt x="2349500" y="574146"/>
                  <a:pt x="2397125" y="412750"/>
                </a:cubicBezTo>
                <a:cubicBezTo>
                  <a:pt x="2444750" y="251354"/>
                  <a:pt x="2476500" y="0"/>
                  <a:pt x="2476500" y="0"/>
                </a:cubicBezTo>
              </a:path>
            </a:pathLst>
          </a:custGeom>
          <a:ln w="57150" cmpd="sng">
            <a:solidFill>
              <a:schemeClr val="accent2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3326" name="ZoneTexte 49"/>
          <p:cNvSpPr txBox="1">
            <a:spLocks noChangeArrowheads="1"/>
          </p:cNvSpPr>
          <p:nvPr/>
        </p:nvSpPr>
        <p:spPr bwMode="auto">
          <a:xfrm>
            <a:off x="5599355" y="3368799"/>
            <a:ext cx="572876" cy="276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 dirty="0">
                <a:solidFill>
                  <a:srgbClr val="953735"/>
                </a:solidFill>
                <a:latin typeface="Arial" charset="0"/>
                <a:cs typeface="Arial" charset="0"/>
              </a:rPr>
              <a:t>5yrs</a:t>
            </a:r>
          </a:p>
        </p:txBody>
      </p:sp>
      <p:grpSp>
        <p:nvGrpSpPr>
          <p:cNvPr id="13318" name="Grouper 13317"/>
          <p:cNvGrpSpPr/>
          <p:nvPr/>
        </p:nvGrpSpPr>
        <p:grpSpPr>
          <a:xfrm>
            <a:off x="1259632" y="2610271"/>
            <a:ext cx="3166984" cy="1034753"/>
            <a:chOff x="1261000" y="2670472"/>
            <a:chExt cx="3166984" cy="1034753"/>
          </a:xfrm>
        </p:grpSpPr>
        <p:sp>
          <p:nvSpPr>
            <p:cNvPr id="16" name="ZoneTexte 50"/>
            <p:cNvSpPr txBox="1">
              <a:spLocks noChangeArrowheads="1"/>
            </p:cNvSpPr>
            <p:nvPr/>
          </p:nvSpPr>
          <p:spPr bwMode="auto">
            <a:xfrm>
              <a:off x="3853288" y="3429000"/>
              <a:ext cx="574696" cy="276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 b="1" dirty="0" smtClean="0">
                  <a:solidFill>
                    <a:schemeClr val="accent2">
                      <a:lumMod val="75000"/>
                    </a:schemeClr>
                  </a:solidFill>
                  <a:latin typeface="Arial"/>
                  <a:cs typeface="Arial"/>
                </a:rPr>
                <a:t>3yrs</a:t>
              </a:r>
            </a:p>
          </p:txBody>
        </p:sp>
        <p:sp>
          <p:nvSpPr>
            <p:cNvPr id="13328" name="ZoneTexte 51"/>
            <p:cNvSpPr txBox="1">
              <a:spLocks noChangeArrowheads="1"/>
            </p:cNvSpPr>
            <p:nvPr/>
          </p:nvSpPr>
          <p:spPr bwMode="auto">
            <a:xfrm>
              <a:off x="1261000" y="2670472"/>
              <a:ext cx="1457232" cy="83099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600" b="1" dirty="0" err="1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negative</a:t>
              </a:r>
              <a:r>
                <a:rPr lang="fr-FR" sz="1600" b="1" dirty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 </a:t>
              </a:r>
              <a:r>
                <a:rPr lang="fr-FR" sz="1600" b="1" dirty="0" err="1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delayed</a:t>
              </a:r>
              <a:r>
                <a:rPr lang="fr-FR" sz="1600" b="1" dirty="0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 </a:t>
              </a:r>
              <a:r>
                <a:rPr lang="fr-FR" sz="1600" b="1" dirty="0" err="1">
                  <a:solidFill>
                    <a:srgbClr val="953735"/>
                  </a:solidFill>
                  <a:latin typeface="Handwriting - Dakota" charset="0"/>
                  <a:cs typeface="Handwriting - Dakota" charset="0"/>
                </a:rPr>
                <a:t>feeedback</a:t>
              </a:r>
              <a:endParaRPr lang="fr-FR" sz="1600" b="1" dirty="0">
                <a:solidFill>
                  <a:srgbClr val="953735"/>
                </a:solidFill>
                <a:latin typeface="Handwriting - Dakota" charset="0"/>
                <a:cs typeface="Handwriting - Dakota" charset="0"/>
              </a:endParaRPr>
            </a:p>
          </p:txBody>
        </p:sp>
        <p:cxnSp>
          <p:nvCxnSpPr>
            <p:cNvPr id="18" name="Connecteur droit avec flèche 17"/>
            <p:cNvCxnSpPr>
              <a:stCxn id="13328" idx="3"/>
              <a:endCxn id="16" idx="1"/>
            </p:cNvCxnSpPr>
            <p:nvPr/>
          </p:nvCxnSpPr>
          <p:spPr>
            <a:xfrm>
              <a:off x="2718232" y="3085971"/>
              <a:ext cx="1135056" cy="48114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22" name="Grouper 13321"/>
          <p:cNvGrpSpPr/>
          <p:nvPr/>
        </p:nvGrpSpPr>
        <p:grpSpPr>
          <a:xfrm>
            <a:off x="3205709" y="4376911"/>
            <a:ext cx="1942355" cy="1698553"/>
            <a:chOff x="3205709" y="4376911"/>
            <a:chExt cx="1942355" cy="1698553"/>
          </a:xfrm>
        </p:grpSpPr>
        <p:cxnSp>
          <p:nvCxnSpPr>
            <p:cNvPr id="9" name="Connecteur droit avec flèche 8"/>
            <p:cNvCxnSpPr/>
            <p:nvPr/>
          </p:nvCxnSpPr>
          <p:spPr>
            <a:xfrm flipH="1">
              <a:off x="4138205" y="4376911"/>
              <a:ext cx="1009859" cy="1321349"/>
            </a:xfrm>
            <a:prstGeom prst="straightConnector1">
              <a:avLst/>
            </a:prstGeom>
            <a:ln w="38100" cmpd="sng">
              <a:solidFill>
                <a:srgbClr val="77933C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lipse 9"/>
            <p:cNvSpPr/>
            <p:nvPr/>
          </p:nvSpPr>
          <p:spPr>
            <a:xfrm>
              <a:off x="3205709" y="5698534"/>
              <a:ext cx="1716812" cy="376930"/>
            </a:xfrm>
            <a:prstGeom prst="ellipse">
              <a:avLst/>
            </a:prstGeom>
            <a:solidFill>
              <a:srgbClr val="EBF1DE"/>
            </a:solidFill>
            <a:ln>
              <a:solidFill>
                <a:srgbClr val="77933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00" b="1" dirty="0" smtClean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AMOC </a:t>
              </a:r>
              <a:r>
                <a:rPr lang="fr-FR" sz="1600" b="1" dirty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+</a:t>
              </a:r>
            </a:p>
          </p:txBody>
        </p:sp>
        <p:sp>
          <p:nvSpPr>
            <p:cNvPr id="20" name="ZoneTexte 49"/>
            <p:cNvSpPr txBox="1">
              <a:spLocks noChangeArrowheads="1"/>
            </p:cNvSpPr>
            <p:nvPr/>
          </p:nvSpPr>
          <p:spPr bwMode="auto">
            <a:xfrm>
              <a:off x="4185276" y="5113734"/>
              <a:ext cx="574696" cy="276225"/>
            </a:xfrm>
            <a:prstGeom prst="rect">
              <a:avLst/>
            </a:prstGeom>
            <a:solidFill>
              <a:srgbClr val="EBF1DE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 b="1" dirty="0" smtClean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9yrs</a:t>
              </a:r>
            </a:p>
          </p:txBody>
        </p:sp>
      </p:grpSp>
      <p:grpSp>
        <p:nvGrpSpPr>
          <p:cNvPr id="13321" name="Grouper 13320"/>
          <p:cNvGrpSpPr/>
          <p:nvPr/>
        </p:nvGrpSpPr>
        <p:grpSpPr>
          <a:xfrm>
            <a:off x="4647483" y="2852936"/>
            <a:ext cx="1076645" cy="1145604"/>
            <a:chOff x="7726711" y="995718"/>
            <a:chExt cx="1076645" cy="1145604"/>
          </a:xfrm>
        </p:grpSpPr>
        <p:sp>
          <p:nvSpPr>
            <p:cNvPr id="13335" name="ZoneTexte 16"/>
            <p:cNvSpPr txBox="1">
              <a:spLocks noChangeArrowheads="1"/>
            </p:cNvSpPr>
            <p:nvPr/>
          </p:nvSpPr>
          <p:spPr bwMode="auto">
            <a:xfrm>
              <a:off x="7839200" y="1198493"/>
              <a:ext cx="839383" cy="6463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800" b="1" dirty="0">
                  <a:latin typeface="Handwriting - Dakota" charset="0"/>
                  <a:cs typeface="Handwriting - Dakota" charset="0"/>
                </a:rPr>
                <a:t>10</a:t>
              </a:r>
            </a:p>
            <a:p>
              <a:pPr algn="ctr" eaLnBrk="1" hangingPunct="1"/>
              <a:r>
                <a:rPr lang="fr-FR" sz="1800" b="1" dirty="0" err="1">
                  <a:latin typeface="Handwriting - Dakota" charset="0"/>
                  <a:cs typeface="Handwriting - Dakota" charset="0"/>
                </a:rPr>
                <a:t>yrs</a:t>
              </a:r>
              <a:endParaRPr lang="fr-FR" sz="1800" b="1" dirty="0">
                <a:latin typeface="Handwriting - Dakota" charset="0"/>
                <a:cs typeface="Handwriting - Dakota" charset="0"/>
              </a:endParaRPr>
            </a:p>
          </p:txBody>
        </p:sp>
        <p:sp>
          <p:nvSpPr>
            <p:cNvPr id="15" name="Flèche en arc 14"/>
            <p:cNvSpPr/>
            <p:nvPr/>
          </p:nvSpPr>
          <p:spPr>
            <a:xfrm rot="7796456" flipH="1">
              <a:off x="7692232" y="1030197"/>
              <a:ext cx="1145604" cy="1076645"/>
            </a:xfrm>
            <a:prstGeom prst="circularArrow">
              <a:avLst>
                <a:gd name="adj1" fmla="val 0"/>
                <a:gd name="adj2" fmla="val 1142319"/>
                <a:gd name="adj3" fmla="val 7932410"/>
                <a:gd name="adj4" fmla="val 10800000"/>
                <a:gd name="adj5" fmla="val 13766"/>
              </a:avLst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31" name="Titre 1"/>
          <p:cNvSpPr txBox="1">
            <a:spLocks/>
          </p:cNvSpPr>
          <p:nvPr/>
        </p:nvSpPr>
        <p:spPr>
          <a:xfrm>
            <a:off x="539552" y="147828"/>
            <a:ext cx="8077199" cy="13369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/>
              <a:t>20-yr cycle in IPSL-CM5A-LR</a:t>
            </a:r>
            <a:endParaRPr lang="fr-FR" sz="3600" dirty="0"/>
          </a:p>
        </p:txBody>
      </p:sp>
      <p:grpSp>
        <p:nvGrpSpPr>
          <p:cNvPr id="13317" name="Grouper 13316"/>
          <p:cNvGrpSpPr/>
          <p:nvPr/>
        </p:nvGrpSpPr>
        <p:grpSpPr>
          <a:xfrm>
            <a:off x="3987236" y="3933056"/>
            <a:ext cx="1880908" cy="864096"/>
            <a:chOff x="3851920" y="3789040"/>
            <a:chExt cx="1880908" cy="864096"/>
          </a:xfrm>
        </p:grpSpPr>
        <p:sp>
          <p:nvSpPr>
            <p:cNvPr id="13325" name="ZoneTexte 48"/>
            <p:cNvSpPr txBox="1">
              <a:spLocks noChangeArrowheads="1"/>
            </p:cNvSpPr>
            <p:nvPr/>
          </p:nvSpPr>
          <p:spPr bwMode="auto">
            <a:xfrm>
              <a:off x="3851920" y="4376911"/>
              <a:ext cx="574696" cy="276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200" b="1">
                  <a:solidFill>
                    <a:srgbClr val="953735"/>
                  </a:solidFill>
                  <a:latin typeface="Arial" charset="0"/>
                  <a:cs typeface="Arial" charset="0"/>
                </a:rPr>
                <a:t>2yrs</a:t>
              </a:r>
            </a:p>
          </p:txBody>
        </p:sp>
        <p:sp>
          <p:nvSpPr>
            <p:cNvPr id="13" name="Ellipse 12"/>
            <p:cNvSpPr/>
            <p:nvPr/>
          </p:nvSpPr>
          <p:spPr>
            <a:xfrm>
              <a:off x="4138205" y="3789040"/>
              <a:ext cx="1594623" cy="56120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9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dirty="0" smtClean="0">
                  <a:solidFill>
                    <a:schemeClr val="tx1"/>
                  </a:solidFill>
                  <a:latin typeface="Arial"/>
                  <a:cs typeface="Arial"/>
                </a:rPr>
                <a:t>convection </a:t>
              </a:r>
              <a:r>
                <a:rPr lang="fr-FR" sz="1400" b="1" dirty="0">
                  <a:solidFill>
                    <a:schemeClr val="tx1"/>
                  </a:solidFill>
                  <a:latin typeface="Arial"/>
                  <a:cs typeface="Arial"/>
                </a:rPr>
                <a:t>+</a:t>
              </a:r>
            </a:p>
          </p:txBody>
        </p:sp>
      </p:grpSp>
      <p:grpSp>
        <p:nvGrpSpPr>
          <p:cNvPr id="13323" name="Grouper 13322"/>
          <p:cNvGrpSpPr/>
          <p:nvPr/>
        </p:nvGrpSpPr>
        <p:grpSpPr>
          <a:xfrm>
            <a:off x="4821098" y="1961076"/>
            <a:ext cx="1848377" cy="1213310"/>
            <a:chOff x="4821098" y="1961076"/>
            <a:chExt cx="1848377" cy="1213310"/>
          </a:xfrm>
        </p:grpSpPr>
        <p:grpSp>
          <p:nvGrpSpPr>
            <p:cNvPr id="13320" name="Grouper 13319"/>
            <p:cNvGrpSpPr/>
            <p:nvPr/>
          </p:nvGrpSpPr>
          <p:grpSpPr>
            <a:xfrm>
              <a:off x="4821098" y="2079505"/>
              <a:ext cx="1532006" cy="1094881"/>
              <a:chOff x="4821098" y="2079505"/>
              <a:chExt cx="1532006" cy="1094881"/>
            </a:xfrm>
          </p:grpSpPr>
          <p:sp>
            <p:nvSpPr>
              <p:cNvPr id="5" name="Ellipse 4"/>
              <p:cNvSpPr/>
              <p:nvPr/>
            </p:nvSpPr>
            <p:spPr>
              <a:xfrm>
                <a:off x="5021848" y="2079505"/>
                <a:ext cx="1331256" cy="959079"/>
              </a:xfrm>
              <a:prstGeom prst="ellipse">
                <a:avLst/>
              </a:prstGeom>
              <a:solidFill>
                <a:srgbClr val="D99694"/>
              </a:solidFill>
              <a:ln>
                <a:solidFill>
                  <a:srgbClr val="95373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Sea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ice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</a:t>
                </a:r>
                <a:r>
                  <a:rPr lang="fr-FR" sz="1400" b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cover</a:t>
                </a:r>
                <a:r>
                  <a:rPr lang="fr-FR" sz="1400" b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-</a:t>
                </a:r>
                <a:r>
                  <a:rPr lang="fr-FR" sz="1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,  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SLP-</a:t>
                </a:r>
              </a:p>
            </p:txBody>
          </p:sp>
          <p:sp>
            <p:nvSpPr>
              <p:cNvPr id="6" name="Arc 5"/>
              <p:cNvSpPr/>
              <p:nvPr/>
            </p:nvSpPr>
            <p:spPr>
              <a:xfrm rot="17112810">
                <a:off x="4653088" y="2283963"/>
                <a:ext cx="872523" cy="536504"/>
              </a:xfrm>
              <a:prstGeom prst="arc">
                <a:avLst/>
              </a:prstGeom>
              <a:ln w="57150" cmpd="sng">
                <a:solidFill>
                  <a:srgbClr val="953735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7" name="Arc 6"/>
              <p:cNvSpPr/>
              <p:nvPr/>
            </p:nvSpPr>
            <p:spPr>
              <a:xfrm rot="14957874">
                <a:off x="4891413" y="2469873"/>
                <a:ext cx="872523" cy="536503"/>
              </a:xfrm>
              <a:prstGeom prst="arc">
                <a:avLst/>
              </a:prstGeom>
              <a:ln w="57150" cmpd="sng">
                <a:solidFill>
                  <a:srgbClr val="953735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sp>
          <p:nvSpPr>
            <p:cNvPr id="48" name="Arc 47"/>
            <p:cNvSpPr/>
            <p:nvPr/>
          </p:nvSpPr>
          <p:spPr>
            <a:xfrm rot="17253465" flipH="1" flipV="1">
              <a:off x="5583759" y="2111443"/>
              <a:ext cx="1001776" cy="701041"/>
            </a:xfrm>
            <a:prstGeom prst="arc">
              <a:avLst/>
            </a:prstGeom>
            <a:ln w="57150" cmpd="sng">
              <a:solidFill>
                <a:srgbClr val="953735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49" name="Arc 48"/>
            <p:cNvSpPr/>
            <p:nvPr/>
          </p:nvSpPr>
          <p:spPr>
            <a:xfrm rot="16200000" flipH="1" flipV="1">
              <a:off x="5818067" y="2207153"/>
              <a:ext cx="1001776" cy="701041"/>
            </a:xfrm>
            <a:prstGeom prst="arc">
              <a:avLst/>
            </a:prstGeom>
            <a:ln w="57150" cmpd="sng">
              <a:solidFill>
                <a:srgbClr val="953735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13324" name="ZoneTexte 13323"/>
          <p:cNvSpPr txBox="1"/>
          <p:nvPr/>
        </p:nvSpPr>
        <p:spPr>
          <a:xfrm>
            <a:off x="6218786" y="6237312"/>
            <a:ext cx="2025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Escudier et al. </a:t>
            </a:r>
            <a:r>
              <a:rPr lang="fr-FR" b="1" i="1" dirty="0" smtClean="0"/>
              <a:t>Clim. Dyn.</a:t>
            </a:r>
            <a:r>
              <a:rPr lang="fr-FR" b="1" dirty="0" smtClean="0"/>
              <a:t> 2013</a:t>
            </a:r>
            <a:endParaRPr lang="fr-FR" b="1" dirty="0"/>
          </a:p>
        </p:txBody>
      </p:sp>
      <p:grpSp>
        <p:nvGrpSpPr>
          <p:cNvPr id="32" name="Grouper 31"/>
          <p:cNvGrpSpPr/>
          <p:nvPr/>
        </p:nvGrpSpPr>
        <p:grpSpPr>
          <a:xfrm>
            <a:off x="6172231" y="2882031"/>
            <a:ext cx="2971769" cy="2992339"/>
            <a:chOff x="6172231" y="2882031"/>
            <a:chExt cx="2971769" cy="2992339"/>
          </a:xfrm>
        </p:grpSpPr>
        <p:cxnSp>
          <p:nvCxnSpPr>
            <p:cNvPr id="33" name="Connecteur droit avec flèche 32"/>
            <p:cNvCxnSpPr/>
            <p:nvPr/>
          </p:nvCxnSpPr>
          <p:spPr>
            <a:xfrm flipH="1" flipV="1">
              <a:off x="6172231" y="2882031"/>
              <a:ext cx="1784145" cy="1915122"/>
            </a:xfrm>
            <a:prstGeom prst="straightConnector1">
              <a:avLst/>
            </a:prstGeom>
            <a:ln w="762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ZoneTexte 33"/>
            <p:cNvSpPr txBox="1"/>
            <p:nvPr/>
          </p:nvSpPr>
          <p:spPr>
            <a:xfrm>
              <a:off x="7092280" y="4797152"/>
              <a:ext cx="2051720" cy="107721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3200" b="1" dirty="0" smtClean="0">
                  <a:solidFill>
                    <a:srgbClr val="FF0000"/>
                  </a:solidFill>
                </a:rPr>
                <a:t>Mt Agung </a:t>
              </a:r>
              <a:r>
                <a:rPr lang="fr-FR" sz="3200" b="1" dirty="0" err="1" smtClean="0">
                  <a:solidFill>
                    <a:srgbClr val="FF0000"/>
                  </a:solidFill>
                </a:rPr>
                <a:t>eruption</a:t>
              </a:r>
              <a:endParaRPr lang="fr-FR" sz="3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7905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936104"/>
          </a:xfrm>
        </p:spPr>
        <p:txBody>
          <a:bodyPr/>
          <a:lstStyle/>
          <a:p>
            <a:r>
              <a:rPr lang="fr-FR" sz="3600" dirty="0" smtClean="0"/>
              <a:t>Impact of </a:t>
            </a:r>
            <a:r>
              <a:rPr lang="fr-FR" sz="3600" dirty="0" err="1" smtClean="0"/>
              <a:t>volcanic</a:t>
            </a:r>
            <a:r>
              <a:rPr lang="fr-FR" sz="3600" dirty="0" smtClean="0"/>
              <a:t> forcing</a:t>
            </a:r>
            <a:endParaRPr lang="fr-FR" sz="3600" dirty="0"/>
          </a:p>
        </p:txBody>
      </p:sp>
      <p:cxnSp>
        <p:nvCxnSpPr>
          <p:cNvPr id="28" name="Connecteur droit avec flèche 27"/>
          <p:cNvCxnSpPr/>
          <p:nvPr/>
        </p:nvCxnSpPr>
        <p:spPr>
          <a:xfrm flipV="1">
            <a:off x="467544" y="1915091"/>
            <a:ext cx="0" cy="33123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92699" y="1268760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Climatic</a:t>
            </a:r>
            <a:r>
              <a:rPr lang="fr-FR" dirty="0" smtClean="0"/>
              <a:t> index</a:t>
            </a:r>
            <a:endParaRPr lang="fr-FR" dirty="0"/>
          </a:p>
        </p:txBody>
      </p:sp>
      <p:sp>
        <p:nvSpPr>
          <p:cNvPr id="43" name="ZoneTexte 42"/>
          <p:cNvSpPr txBox="1"/>
          <p:nvPr/>
        </p:nvSpPr>
        <p:spPr>
          <a:xfrm>
            <a:off x="8172400" y="526373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Time</a:t>
            </a:r>
            <a:endParaRPr lang="fr-FR" dirty="0"/>
          </a:p>
        </p:txBody>
      </p:sp>
      <p:grpSp>
        <p:nvGrpSpPr>
          <p:cNvPr id="62" name="Grouper 61"/>
          <p:cNvGrpSpPr/>
          <p:nvPr/>
        </p:nvGrpSpPr>
        <p:grpSpPr>
          <a:xfrm>
            <a:off x="728422" y="3175453"/>
            <a:ext cx="6413986" cy="1592104"/>
            <a:chOff x="726997" y="3011904"/>
            <a:chExt cx="8810975" cy="2001272"/>
          </a:xfrm>
        </p:grpSpPr>
        <p:grpSp>
          <p:nvGrpSpPr>
            <p:cNvPr id="48" name="Grouper 47"/>
            <p:cNvGrpSpPr/>
            <p:nvPr/>
          </p:nvGrpSpPr>
          <p:grpSpPr>
            <a:xfrm>
              <a:off x="726997" y="3138291"/>
              <a:ext cx="8802221" cy="1874885"/>
              <a:chOff x="1091984" y="2995055"/>
              <a:chExt cx="9805006" cy="1874885"/>
            </a:xfrm>
          </p:grpSpPr>
          <p:grpSp>
            <p:nvGrpSpPr>
              <p:cNvPr id="19" name="Grouper 18"/>
              <p:cNvGrpSpPr/>
              <p:nvPr/>
            </p:nvGrpSpPr>
            <p:grpSpPr>
              <a:xfrm>
                <a:off x="1091984" y="2995055"/>
                <a:ext cx="6288328" cy="1629268"/>
                <a:chOff x="731944" y="4038498"/>
                <a:chExt cx="6288328" cy="1046686"/>
              </a:xfrm>
            </p:grpSpPr>
            <p:grpSp>
              <p:nvGrpSpPr>
                <p:cNvPr id="14" name="Grouper 13"/>
                <p:cNvGrpSpPr/>
                <p:nvPr/>
              </p:nvGrpSpPr>
              <p:grpSpPr>
                <a:xfrm>
                  <a:off x="731944" y="4077072"/>
                  <a:ext cx="3119976" cy="1008112"/>
                  <a:chOff x="731944" y="4077072"/>
                  <a:chExt cx="3119976" cy="1008112"/>
                </a:xfrm>
              </p:grpSpPr>
              <p:cxnSp>
                <p:nvCxnSpPr>
                  <p:cNvPr id="10" name="Connecteur en arc 9"/>
                  <p:cNvCxnSpPr/>
                  <p:nvPr/>
                </p:nvCxnSpPr>
                <p:spPr>
                  <a:xfrm>
                    <a:off x="731944" y="4221088"/>
                    <a:ext cx="1584176" cy="864096"/>
                  </a:xfrm>
                  <a:prstGeom prst="curvedConnector3">
                    <a:avLst/>
                  </a:prstGeom>
                  <a:ln w="76200" cmpd="sng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Connecteur en arc 11"/>
                  <p:cNvCxnSpPr/>
                  <p:nvPr/>
                </p:nvCxnSpPr>
                <p:spPr>
                  <a:xfrm flipV="1">
                    <a:off x="2267744" y="4077072"/>
                    <a:ext cx="1584176" cy="1008112"/>
                  </a:xfrm>
                  <a:prstGeom prst="curvedConnector3">
                    <a:avLst/>
                  </a:prstGeom>
                  <a:ln w="76200" cmpd="sng">
                    <a:solidFill>
                      <a:srgbClr val="2C7C9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" name="Grouper 15"/>
                <p:cNvGrpSpPr/>
                <p:nvPr/>
              </p:nvGrpSpPr>
              <p:grpSpPr>
                <a:xfrm>
                  <a:off x="3798454" y="4038498"/>
                  <a:ext cx="3221818" cy="1009250"/>
                  <a:chOff x="630102" y="4182514"/>
                  <a:chExt cx="3221818" cy="1009250"/>
                </a:xfrm>
              </p:grpSpPr>
              <p:cxnSp>
                <p:nvCxnSpPr>
                  <p:cNvPr id="17" name="Connecteur en arc 16"/>
                  <p:cNvCxnSpPr/>
                  <p:nvPr/>
                </p:nvCxnSpPr>
                <p:spPr>
                  <a:xfrm>
                    <a:off x="630102" y="4220307"/>
                    <a:ext cx="1704341" cy="971457"/>
                  </a:xfrm>
                  <a:prstGeom prst="curvedConnector3">
                    <a:avLst/>
                  </a:prstGeom>
                  <a:ln w="76200" cmpd="sng">
                    <a:solidFill>
                      <a:srgbClr val="2C7C9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Connecteur en arc 17"/>
                  <p:cNvCxnSpPr/>
                  <p:nvPr/>
                </p:nvCxnSpPr>
                <p:spPr>
                  <a:xfrm flipV="1">
                    <a:off x="2267744" y="4182514"/>
                    <a:ext cx="1584176" cy="1008112"/>
                  </a:xfrm>
                  <a:prstGeom prst="curvedConnector3">
                    <a:avLst/>
                  </a:prstGeom>
                  <a:ln w="76200" cmpd="sng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5" name="ZoneTexte 44"/>
              <p:cNvSpPr txBox="1"/>
              <p:nvPr/>
            </p:nvSpPr>
            <p:spPr>
              <a:xfrm>
                <a:off x="7965161" y="4500608"/>
                <a:ext cx="29318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chemeClr val="tx2">
                        <a:lumMod val="75000"/>
                        <a:lumOff val="25000"/>
                      </a:schemeClr>
                    </a:solidFill>
                  </a:rPr>
                  <a:t>Model free</a:t>
                </a:r>
                <a:endParaRPr lang="fr-FR" b="1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53" name="Grouper 52"/>
            <p:cNvGrpSpPr/>
            <p:nvPr/>
          </p:nvGrpSpPr>
          <p:grpSpPr>
            <a:xfrm>
              <a:off x="6369620" y="3011904"/>
              <a:ext cx="3168352" cy="1569224"/>
              <a:chOff x="683568" y="4139363"/>
              <a:chExt cx="3168352" cy="1008112"/>
            </a:xfrm>
          </p:grpSpPr>
          <p:cxnSp>
            <p:nvCxnSpPr>
              <p:cNvPr id="57" name="Connecteur en arc 56"/>
              <p:cNvCxnSpPr/>
              <p:nvPr/>
            </p:nvCxnSpPr>
            <p:spPr>
              <a:xfrm>
                <a:off x="683568" y="4221088"/>
                <a:ext cx="1584176" cy="926387"/>
              </a:xfrm>
              <a:prstGeom prst="curvedConnector3">
                <a:avLst/>
              </a:prstGeom>
              <a:ln w="762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cteur en arc 57"/>
              <p:cNvCxnSpPr/>
              <p:nvPr/>
            </p:nvCxnSpPr>
            <p:spPr>
              <a:xfrm flipV="1">
                <a:off x="2267744" y="4139363"/>
                <a:ext cx="1584176" cy="1008112"/>
              </a:xfrm>
              <a:prstGeom prst="curvedConnector3">
                <a:avLst/>
              </a:prstGeom>
              <a:ln w="76200" cmpd="sng">
                <a:solidFill>
                  <a:srgbClr val="2C7C9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6" name="Grouper 65"/>
          <p:cNvGrpSpPr/>
          <p:nvPr/>
        </p:nvGrpSpPr>
        <p:grpSpPr>
          <a:xfrm>
            <a:off x="1416888" y="2896444"/>
            <a:ext cx="6445602" cy="1899666"/>
            <a:chOff x="683569" y="3011906"/>
            <a:chExt cx="8854403" cy="1755650"/>
          </a:xfrm>
        </p:grpSpPr>
        <p:grpSp>
          <p:nvGrpSpPr>
            <p:cNvPr id="72" name="Grouper 71"/>
            <p:cNvGrpSpPr/>
            <p:nvPr/>
          </p:nvGrpSpPr>
          <p:grpSpPr>
            <a:xfrm>
              <a:off x="683569" y="3136444"/>
              <a:ext cx="5756375" cy="1631112"/>
              <a:chOff x="683568" y="4037313"/>
              <a:chExt cx="6412165" cy="1047871"/>
            </a:xfrm>
          </p:grpSpPr>
          <p:grpSp>
            <p:nvGrpSpPr>
              <p:cNvPr id="74" name="Grouper 73"/>
              <p:cNvGrpSpPr/>
              <p:nvPr/>
            </p:nvGrpSpPr>
            <p:grpSpPr>
              <a:xfrm>
                <a:off x="683568" y="4077072"/>
                <a:ext cx="3168352" cy="1008112"/>
                <a:chOff x="683568" y="4077072"/>
                <a:chExt cx="3168352" cy="1008112"/>
              </a:xfrm>
            </p:grpSpPr>
            <p:cxnSp>
              <p:nvCxnSpPr>
                <p:cNvPr id="78" name="Connecteur en arc 77"/>
                <p:cNvCxnSpPr/>
                <p:nvPr/>
              </p:nvCxnSpPr>
              <p:spPr>
                <a:xfrm>
                  <a:off x="683568" y="4221088"/>
                  <a:ext cx="1584176" cy="864096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Connecteur en arc 78"/>
                <p:cNvCxnSpPr/>
                <p:nvPr/>
              </p:nvCxnSpPr>
              <p:spPr>
                <a:xfrm flipV="1">
                  <a:off x="2267744" y="4077072"/>
                  <a:ext cx="1584176" cy="1008112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" name="Grouper 74"/>
              <p:cNvGrpSpPr/>
              <p:nvPr/>
            </p:nvGrpSpPr>
            <p:grpSpPr>
              <a:xfrm>
                <a:off x="3851920" y="4037313"/>
                <a:ext cx="3243813" cy="1009930"/>
                <a:chOff x="683568" y="4181329"/>
                <a:chExt cx="3243813" cy="1009930"/>
              </a:xfrm>
            </p:grpSpPr>
            <p:cxnSp>
              <p:nvCxnSpPr>
                <p:cNvPr id="76" name="Connecteur en arc 75"/>
                <p:cNvCxnSpPr/>
                <p:nvPr/>
              </p:nvCxnSpPr>
              <p:spPr>
                <a:xfrm>
                  <a:off x="683568" y="4219802"/>
                  <a:ext cx="1704341" cy="971457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Connecteur en arc 76"/>
                <p:cNvCxnSpPr/>
                <p:nvPr/>
              </p:nvCxnSpPr>
              <p:spPr>
                <a:xfrm flipV="1">
                  <a:off x="2343204" y="4181329"/>
                  <a:ext cx="1584177" cy="1008112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Grouper 68"/>
            <p:cNvGrpSpPr/>
            <p:nvPr/>
          </p:nvGrpSpPr>
          <p:grpSpPr>
            <a:xfrm>
              <a:off x="6417324" y="3011906"/>
              <a:ext cx="3120648" cy="1569878"/>
              <a:chOff x="731272" y="4139363"/>
              <a:chExt cx="3120648" cy="1008532"/>
            </a:xfrm>
          </p:grpSpPr>
          <p:cxnSp>
            <p:nvCxnSpPr>
              <p:cNvPr id="70" name="Connecteur en arc 69"/>
              <p:cNvCxnSpPr/>
              <p:nvPr/>
            </p:nvCxnSpPr>
            <p:spPr>
              <a:xfrm>
                <a:off x="731272" y="4221508"/>
                <a:ext cx="1584176" cy="926387"/>
              </a:xfrm>
              <a:prstGeom prst="curvedConnector3">
                <a:avLst/>
              </a:prstGeom>
              <a:ln w="76200" cmpd="sng">
                <a:solidFill>
                  <a:schemeClr val="accent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necteur en arc 70"/>
              <p:cNvCxnSpPr/>
              <p:nvPr/>
            </p:nvCxnSpPr>
            <p:spPr>
              <a:xfrm flipV="1">
                <a:off x="2267744" y="4139363"/>
                <a:ext cx="1584176" cy="1008112"/>
              </a:xfrm>
              <a:prstGeom prst="curvedConnector3">
                <a:avLst/>
              </a:prstGeom>
              <a:ln w="76200" cmpd="sng">
                <a:solidFill>
                  <a:schemeClr val="accent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0" name="Connecteur droit avec flèche 79"/>
          <p:cNvCxnSpPr/>
          <p:nvPr/>
        </p:nvCxnSpPr>
        <p:spPr>
          <a:xfrm>
            <a:off x="539552" y="5227459"/>
            <a:ext cx="79928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ouper 64"/>
          <p:cNvGrpSpPr/>
          <p:nvPr/>
        </p:nvGrpSpPr>
        <p:grpSpPr>
          <a:xfrm>
            <a:off x="1475656" y="1916832"/>
            <a:ext cx="2062429" cy="1842591"/>
            <a:chOff x="2123728" y="1730425"/>
            <a:chExt cx="2062429" cy="1842591"/>
          </a:xfrm>
        </p:grpSpPr>
        <p:grpSp>
          <p:nvGrpSpPr>
            <p:cNvPr id="9" name="Grouper 8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5" name="ZoneTexte 4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Agung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" name="Connecteur droit avec flèche 3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Connecteur droit avec flèche 12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15 </a:t>
              </a:r>
              <a:r>
                <a:rPr lang="fr-FR" sz="1600" dirty="0" err="1" smtClean="0"/>
                <a:t>yrs</a:t>
              </a:r>
              <a:endParaRPr lang="fr-FR" sz="1600" dirty="0"/>
            </a:p>
          </p:txBody>
        </p:sp>
      </p:grpSp>
      <p:cxnSp>
        <p:nvCxnSpPr>
          <p:cNvPr id="111" name="Connecteur droit avec flèche 110"/>
          <p:cNvCxnSpPr/>
          <p:nvPr/>
        </p:nvCxnSpPr>
        <p:spPr>
          <a:xfrm>
            <a:off x="539552" y="5227459"/>
            <a:ext cx="79928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111"/>
          <p:cNvCxnSpPr/>
          <p:nvPr/>
        </p:nvCxnSpPr>
        <p:spPr>
          <a:xfrm>
            <a:off x="1907704" y="5227459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/>
          <p:cNvCxnSpPr/>
          <p:nvPr/>
        </p:nvCxnSpPr>
        <p:spPr>
          <a:xfrm>
            <a:off x="3851920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13"/>
          <p:cNvCxnSpPr/>
          <p:nvPr/>
        </p:nvCxnSpPr>
        <p:spPr>
          <a:xfrm>
            <a:off x="4788024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114"/>
          <p:cNvCxnSpPr/>
          <p:nvPr/>
        </p:nvCxnSpPr>
        <p:spPr>
          <a:xfrm>
            <a:off x="6156176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ZoneTexte 115"/>
          <p:cNvSpPr txBox="1"/>
          <p:nvPr/>
        </p:nvSpPr>
        <p:spPr>
          <a:xfrm>
            <a:off x="1475656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1963</a:t>
            </a:r>
            <a:endParaRPr lang="fr-FR" dirty="0"/>
          </a:p>
        </p:txBody>
      </p:sp>
      <p:sp>
        <p:nvSpPr>
          <p:cNvPr id="117" name="ZoneTexte 116"/>
          <p:cNvSpPr txBox="1"/>
          <p:nvPr/>
        </p:nvSpPr>
        <p:spPr>
          <a:xfrm>
            <a:off x="3419872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1982</a:t>
            </a:r>
            <a:endParaRPr lang="fr-FR" dirty="0"/>
          </a:p>
        </p:txBody>
      </p:sp>
      <p:sp>
        <p:nvSpPr>
          <p:cNvPr id="118" name="ZoneTexte 117"/>
          <p:cNvSpPr txBox="1"/>
          <p:nvPr/>
        </p:nvSpPr>
        <p:spPr>
          <a:xfrm>
            <a:off x="4427984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1991</a:t>
            </a:r>
            <a:endParaRPr lang="fr-FR" dirty="0"/>
          </a:p>
        </p:txBody>
      </p:sp>
      <p:sp>
        <p:nvSpPr>
          <p:cNvPr id="119" name="ZoneTexte 118"/>
          <p:cNvSpPr txBox="1"/>
          <p:nvPr/>
        </p:nvSpPr>
        <p:spPr>
          <a:xfrm>
            <a:off x="5796136" y="541137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2006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5676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er 43"/>
          <p:cNvGrpSpPr/>
          <p:nvPr/>
        </p:nvGrpSpPr>
        <p:grpSpPr>
          <a:xfrm>
            <a:off x="1416888" y="2896444"/>
            <a:ext cx="6445602" cy="1899666"/>
            <a:chOff x="683569" y="3011906"/>
            <a:chExt cx="8854403" cy="1755650"/>
          </a:xfrm>
        </p:grpSpPr>
        <p:grpSp>
          <p:nvGrpSpPr>
            <p:cNvPr id="45" name="Grouper 44"/>
            <p:cNvGrpSpPr/>
            <p:nvPr/>
          </p:nvGrpSpPr>
          <p:grpSpPr>
            <a:xfrm>
              <a:off x="683569" y="3136444"/>
              <a:ext cx="5756375" cy="1631112"/>
              <a:chOff x="683568" y="4037313"/>
              <a:chExt cx="6412165" cy="1047871"/>
            </a:xfrm>
          </p:grpSpPr>
          <p:grpSp>
            <p:nvGrpSpPr>
              <p:cNvPr id="58" name="Grouper 57"/>
              <p:cNvGrpSpPr/>
              <p:nvPr/>
            </p:nvGrpSpPr>
            <p:grpSpPr>
              <a:xfrm>
                <a:off x="683568" y="4077072"/>
                <a:ext cx="3168352" cy="1008112"/>
                <a:chOff x="683568" y="4077072"/>
                <a:chExt cx="3168352" cy="1008112"/>
              </a:xfrm>
            </p:grpSpPr>
            <p:cxnSp>
              <p:nvCxnSpPr>
                <p:cNvPr id="62" name="Connecteur en arc 61"/>
                <p:cNvCxnSpPr/>
                <p:nvPr/>
              </p:nvCxnSpPr>
              <p:spPr>
                <a:xfrm>
                  <a:off x="683568" y="4221088"/>
                  <a:ext cx="1584176" cy="864096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Connecteur en arc 62"/>
                <p:cNvCxnSpPr/>
                <p:nvPr/>
              </p:nvCxnSpPr>
              <p:spPr>
                <a:xfrm flipV="1">
                  <a:off x="2267744" y="4077072"/>
                  <a:ext cx="1584176" cy="1008112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er 58"/>
              <p:cNvGrpSpPr/>
              <p:nvPr/>
            </p:nvGrpSpPr>
            <p:grpSpPr>
              <a:xfrm>
                <a:off x="3851920" y="4037313"/>
                <a:ext cx="3243813" cy="1009930"/>
                <a:chOff x="683568" y="4181329"/>
                <a:chExt cx="3243813" cy="1009930"/>
              </a:xfrm>
            </p:grpSpPr>
            <p:cxnSp>
              <p:nvCxnSpPr>
                <p:cNvPr id="60" name="Connecteur en arc 59"/>
                <p:cNvCxnSpPr/>
                <p:nvPr/>
              </p:nvCxnSpPr>
              <p:spPr>
                <a:xfrm>
                  <a:off x="683568" y="4219802"/>
                  <a:ext cx="1704341" cy="971457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necteur en arc 60"/>
                <p:cNvCxnSpPr/>
                <p:nvPr/>
              </p:nvCxnSpPr>
              <p:spPr>
                <a:xfrm flipV="1">
                  <a:off x="2343204" y="4181329"/>
                  <a:ext cx="1584177" cy="1008112"/>
                </a:xfrm>
                <a:prstGeom prst="curvedConnector3">
                  <a:avLst/>
                </a:prstGeom>
                <a:ln w="76200" cmpd="sng">
                  <a:solidFill>
                    <a:schemeClr val="accent5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7" name="Grouper 46"/>
            <p:cNvGrpSpPr/>
            <p:nvPr/>
          </p:nvGrpSpPr>
          <p:grpSpPr>
            <a:xfrm>
              <a:off x="6417324" y="3011906"/>
              <a:ext cx="3120648" cy="1569878"/>
              <a:chOff x="731272" y="4139363"/>
              <a:chExt cx="3120648" cy="1008532"/>
            </a:xfrm>
          </p:grpSpPr>
          <p:cxnSp>
            <p:nvCxnSpPr>
              <p:cNvPr id="52" name="Connecteur en arc 51"/>
              <p:cNvCxnSpPr/>
              <p:nvPr/>
            </p:nvCxnSpPr>
            <p:spPr>
              <a:xfrm>
                <a:off x="731272" y="4221508"/>
                <a:ext cx="1584176" cy="926387"/>
              </a:xfrm>
              <a:prstGeom prst="curvedConnector3">
                <a:avLst/>
              </a:prstGeom>
              <a:ln w="76200" cmpd="sng">
                <a:solidFill>
                  <a:schemeClr val="accent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cteur en arc 56"/>
              <p:cNvCxnSpPr/>
              <p:nvPr/>
            </p:nvCxnSpPr>
            <p:spPr>
              <a:xfrm flipV="1">
                <a:off x="2267744" y="4139363"/>
                <a:ext cx="1584176" cy="1008112"/>
              </a:xfrm>
              <a:prstGeom prst="curvedConnector3">
                <a:avLst/>
              </a:prstGeom>
              <a:ln w="76200" cmpd="sng">
                <a:solidFill>
                  <a:schemeClr val="accent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936104"/>
          </a:xfrm>
        </p:spPr>
        <p:txBody>
          <a:bodyPr/>
          <a:lstStyle/>
          <a:p>
            <a:r>
              <a:rPr lang="fr-FR" sz="3600" dirty="0" smtClean="0"/>
              <a:t>Impact of </a:t>
            </a:r>
            <a:r>
              <a:rPr lang="fr-FR" sz="3600" dirty="0" err="1" smtClean="0"/>
              <a:t>volcanic</a:t>
            </a:r>
            <a:r>
              <a:rPr lang="fr-FR" sz="3600" dirty="0" smtClean="0"/>
              <a:t> forcing</a:t>
            </a:r>
            <a:endParaRPr lang="fr-FR" sz="3600" dirty="0"/>
          </a:p>
        </p:txBody>
      </p:sp>
      <p:cxnSp>
        <p:nvCxnSpPr>
          <p:cNvPr id="28" name="Connecteur droit avec flèche 27"/>
          <p:cNvCxnSpPr/>
          <p:nvPr/>
        </p:nvCxnSpPr>
        <p:spPr>
          <a:xfrm flipV="1">
            <a:off x="467544" y="1915091"/>
            <a:ext cx="0" cy="33123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92699" y="1268760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Climatic</a:t>
            </a:r>
            <a:r>
              <a:rPr lang="fr-FR" dirty="0" smtClean="0"/>
              <a:t> index</a:t>
            </a:r>
            <a:endParaRPr lang="fr-FR" dirty="0"/>
          </a:p>
        </p:txBody>
      </p:sp>
      <p:sp>
        <p:nvSpPr>
          <p:cNvPr id="43" name="ZoneTexte 42"/>
          <p:cNvSpPr txBox="1"/>
          <p:nvPr/>
        </p:nvSpPr>
        <p:spPr>
          <a:xfrm>
            <a:off x="8172400" y="526373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Time</a:t>
            </a:r>
            <a:endParaRPr lang="fr-FR" dirty="0"/>
          </a:p>
        </p:txBody>
      </p:sp>
      <p:cxnSp>
        <p:nvCxnSpPr>
          <p:cNvPr id="80" name="Connecteur droit avec flèche 79"/>
          <p:cNvCxnSpPr/>
          <p:nvPr/>
        </p:nvCxnSpPr>
        <p:spPr>
          <a:xfrm>
            <a:off x="539552" y="5227459"/>
            <a:ext cx="79928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ouper 64"/>
          <p:cNvGrpSpPr/>
          <p:nvPr/>
        </p:nvGrpSpPr>
        <p:grpSpPr>
          <a:xfrm>
            <a:off x="1475656" y="1916832"/>
            <a:ext cx="2062429" cy="1842591"/>
            <a:chOff x="2123728" y="1730425"/>
            <a:chExt cx="2062429" cy="1842591"/>
          </a:xfrm>
        </p:grpSpPr>
        <p:grpSp>
          <p:nvGrpSpPr>
            <p:cNvPr id="9" name="Grouper 8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5" name="ZoneTexte 4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Agung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" name="Connecteur droit avec flèche 3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Connecteur droit avec flèche 12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15 </a:t>
              </a:r>
              <a:r>
                <a:rPr lang="fr-FR" sz="1600" dirty="0" err="1" smtClean="0"/>
                <a:t>yrs</a:t>
              </a:r>
              <a:endParaRPr lang="fr-FR" sz="1600" dirty="0"/>
            </a:p>
          </p:txBody>
        </p:sp>
      </p:grpSp>
      <p:grpSp>
        <p:nvGrpSpPr>
          <p:cNvPr id="88" name="Grouper 87"/>
          <p:cNvGrpSpPr/>
          <p:nvPr/>
        </p:nvGrpSpPr>
        <p:grpSpPr>
          <a:xfrm>
            <a:off x="3445675" y="1442393"/>
            <a:ext cx="2062429" cy="1842591"/>
            <a:chOff x="2123728" y="1730425"/>
            <a:chExt cx="2062429" cy="1842591"/>
          </a:xfrm>
        </p:grpSpPr>
        <p:grpSp>
          <p:nvGrpSpPr>
            <p:cNvPr id="89" name="Grouper 88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92" name="ZoneTexte 91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El Chichon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93" name="Connecteur droit avec flèche 92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0" name="Connecteur droit avec flèche 89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ZoneTexte 90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FR" sz="1600" dirty="0"/>
            </a:p>
          </p:txBody>
        </p:sp>
      </p:grpSp>
      <p:grpSp>
        <p:nvGrpSpPr>
          <p:cNvPr id="95" name="Grouper 94"/>
          <p:cNvGrpSpPr/>
          <p:nvPr/>
        </p:nvGrpSpPr>
        <p:grpSpPr>
          <a:xfrm>
            <a:off x="4544566" y="2394000"/>
            <a:ext cx="3372933" cy="2331144"/>
            <a:chOff x="2267744" y="4011450"/>
            <a:chExt cx="4799674" cy="1063528"/>
          </a:xfrm>
        </p:grpSpPr>
        <p:cxnSp>
          <p:nvCxnSpPr>
            <p:cNvPr id="104" name="Connecteur en arc 103"/>
            <p:cNvCxnSpPr/>
            <p:nvPr/>
          </p:nvCxnSpPr>
          <p:spPr>
            <a:xfrm flipV="1">
              <a:off x="2267744" y="4066866"/>
              <a:ext cx="1584176" cy="1008112"/>
            </a:xfrm>
            <a:prstGeom prst="curvedConnector3">
              <a:avLst/>
            </a:prstGeom>
            <a:ln w="76200" cmpd="sng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0" name="Grouper 99"/>
            <p:cNvGrpSpPr/>
            <p:nvPr/>
          </p:nvGrpSpPr>
          <p:grpSpPr>
            <a:xfrm>
              <a:off x="3792722" y="4011450"/>
              <a:ext cx="3274696" cy="1008618"/>
              <a:chOff x="624370" y="4155466"/>
              <a:chExt cx="3274696" cy="1008618"/>
            </a:xfrm>
          </p:grpSpPr>
          <p:cxnSp>
            <p:nvCxnSpPr>
              <p:cNvPr id="101" name="Connecteur en arc 100"/>
              <p:cNvCxnSpPr/>
              <p:nvPr/>
            </p:nvCxnSpPr>
            <p:spPr>
              <a:xfrm>
                <a:off x="624370" y="4211484"/>
                <a:ext cx="1536837" cy="952600"/>
              </a:xfrm>
              <a:prstGeom prst="curvedConnector3">
                <a:avLst/>
              </a:prstGeom>
              <a:ln w="76200" cmpd="sng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necteur en arc 101"/>
              <p:cNvCxnSpPr/>
              <p:nvPr/>
            </p:nvCxnSpPr>
            <p:spPr>
              <a:xfrm flipV="1">
                <a:off x="2109979" y="4155466"/>
                <a:ext cx="1789087" cy="1008112"/>
              </a:xfrm>
              <a:prstGeom prst="curvedConnector3">
                <a:avLst/>
              </a:prstGeom>
              <a:ln w="76200" cmpd="sng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6" name="Connecteur droit avec flèche 45"/>
          <p:cNvCxnSpPr/>
          <p:nvPr/>
        </p:nvCxnSpPr>
        <p:spPr>
          <a:xfrm>
            <a:off x="539552" y="5227459"/>
            <a:ext cx="79928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>
            <a:off x="1907704" y="5227459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3851920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4788024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>
            <a:off x="6156176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1475656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1963</a:t>
            </a:r>
            <a:endParaRPr lang="fr-FR" dirty="0"/>
          </a:p>
        </p:txBody>
      </p:sp>
      <p:sp>
        <p:nvSpPr>
          <p:cNvPr id="54" name="ZoneTexte 53"/>
          <p:cNvSpPr txBox="1"/>
          <p:nvPr/>
        </p:nvSpPr>
        <p:spPr>
          <a:xfrm>
            <a:off x="3419872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1982</a:t>
            </a:r>
            <a:endParaRPr lang="fr-FR" dirty="0"/>
          </a:p>
        </p:txBody>
      </p:sp>
      <p:sp>
        <p:nvSpPr>
          <p:cNvPr id="55" name="ZoneTexte 54"/>
          <p:cNvSpPr txBox="1"/>
          <p:nvPr/>
        </p:nvSpPr>
        <p:spPr>
          <a:xfrm>
            <a:off x="4427984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1991</a:t>
            </a:r>
            <a:endParaRPr lang="fr-FR" dirty="0"/>
          </a:p>
        </p:txBody>
      </p:sp>
      <p:sp>
        <p:nvSpPr>
          <p:cNvPr id="56" name="ZoneTexte 55"/>
          <p:cNvSpPr txBox="1"/>
          <p:nvPr/>
        </p:nvSpPr>
        <p:spPr>
          <a:xfrm>
            <a:off x="5796136" y="541137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2006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2147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er 49"/>
          <p:cNvGrpSpPr/>
          <p:nvPr/>
        </p:nvGrpSpPr>
        <p:grpSpPr>
          <a:xfrm>
            <a:off x="4544566" y="2394000"/>
            <a:ext cx="3372933" cy="2331144"/>
            <a:chOff x="2267744" y="4011450"/>
            <a:chExt cx="4799674" cy="1063528"/>
          </a:xfrm>
        </p:grpSpPr>
        <p:cxnSp>
          <p:nvCxnSpPr>
            <p:cNvPr id="52" name="Connecteur en arc 51"/>
            <p:cNvCxnSpPr/>
            <p:nvPr/>
          </p:nvCxnSpPr>
          <p:spPr>
            <a:xfrm flipV="1">
              <a:off x="2267744" y="4066866"/>
              <a:ext cx="1584176" cy="1008112"/>
            </a:xfrm>
            <a:prstGeom prst="curvedConnector3">
              <a:avLst/>
            </a:prstGeom>
            <a:ln w="76200" cmpd="sng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er 52"/>
            <p:cNvGrpSpPr/>
            <p:nvPr/>
          </p:nvGrpSpPr>
          <p:grpSpPr>
            <a:xfrm>
              <a:off x="3792722" y="4011450"/>
              <a:ext cx="3274696" cy="1008618"/>
              <a:chOff x="624370" y="4155466"/>
              <a:chExt cx="3274696" cy="1008618"/>
            </a:xfrm>
          </p:grpSpPr>
          <p:cxnSp>
            <p:nvCxnSpPr>
              <p:cNvPr id="54" name="Connecteur en arc 53"/>
              <p:cNvCxnSpPr/>
              <p:nvPr/>
            </p:nvCxnSpPr>
            <p:spPr>
              <a:xfrm>
                <a:off x="624370" y="4211484"/>
                <a:ext cx="1536837" cy="952600"/>
              </a:xfrm>
              <a:prstGeom prst="curvedConnector3">
                <a:avLst/>
              </a:prstGeom>
              <a:ln w="76200" cmpd="sng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eur en arc 54"/>
              <p:cNvCxnSpPr/>
              <p:nvPr/>
            </p:nvCxnSpPr>
            <p:spPr>
              <a:xfrm flipV="1">
                <a:off x="2109979" y="4155466"/>
                <a:ext cx="1789087" cy="1008112"/>
              </a:xfrm>
              <a:prstGeom prst="curvedConnector3">
                <a:avLst/>
              </a:prstGeom>
              <a:ln w="76200" cmpd="sng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936104"/>
          </a:xfrm>
        </p:spPr>
        <p:txBody>
          <a:bodyPr/>
          <a:lstStyle/>
          <a:p>
            <a:r>
              <a:rPr lang="fr-FR" sz="3600" dirty="0" smtClean="0"/>
              <a:t>Impact of </a:t>
            </a:r>
            <a:r>
              <a:rPr lang="fr-FR" sz="3600" dirty="0" err="1" smtClean="0"/>
              <a:t>volcanic</a:t>
            </a:r>
            <a:r>
              <a:rPr lang="fr-FR" sz="3600" dirty="0" smtClean="0"/>
              <a:t> forcing</a:t>
            </a:r>
            <a:endParaRPr lang="fr-FR" sz="3600" dirty="0"/>
          </a:p>
        </p:txBody>
      </p:sp>
      <p:cxnSp>
        <p:nvCxnSpPr>
          <p:cNvPr id="28" name="Connecteur droit avec flèche 27"/>
          <p:cNvCxnSpPr/>
          <p:nvPr/>
        </p:nvCxnSpPr>
        <p:spPr>
          <a:xfrm flipV="1">
            <a:off x="467544" y="1915091"/>
            <a:ext cx="0" cy="33123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8172400" y="526373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Time</a:t>
            </a:r>
            <a:endParaRPr lang="fr-FR" dirty="0"/>
          </a:p>
        </p:txBody>
      </p:sp>
      <p:cxnSp>
        <p:nvCxnSpPr>
          <p:cNvPr id="80" name="Connecteur droit avec flèche 79"/>
          <p:cNvCxnSpPr/>
          <p:nvPr/>
        </p:nvCxnSpPr>
        <p:spPr>
          <a:xfrm>
            <a:off x="539552" y="5227459"/>
            <a:ext cx="79928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ouper 64"/>
          <p:cNvGrpSpPr/>
          <p:nvPr/>
        </p:nvGrpSpPr>
        <p:grpSpPr>
          <a:xfrm>
            <a:off x="1475656" y="1916832"/>
            <a:ext cx="2062429" cy="1842591"/>
            <a:chOff x="2123728" y="1730425"/>
            <a:chExt cx="2062429" cy="1842591"/>
          </a:xfrm>
        </p:grpSpPr>
        <p:grpSp>
          <p:nvGrpSpPr>
            <p:cNvPr id="9" name="Grouper 8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5" name="ZoneTexte 4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Agung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" name="Connecteur droit avec flèche 3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Connecteur droit avec flèche 12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15 </a:t>
              </a:r>
              <a:r>
                <a:rPr lang="fr-FR" sz="1600" dirty="0" err="1" smtClean="0"/>
                <a:t>yrs</a:t>
              </a:r>
              <a:endParaRPr lang="fr-FR" sz="1600" dirty="0"/>
            </a:p>
          </p:txBody>
        </p:sp>
      </p:grpSp>
      <p:grpSp>
        <p:nvGrpSpPr>
          <p:cNvPr id="108" name="Grouper 107"/>
          <p:cNvGrpSpPr/>
          <p:nvPr/>
        </p:nvGrpSpPr>
        <p:grpSpPr>
          <a:xfrm flipV="1">
            <a:off x="5585825" y="2483649"/>
            <a:ext cx="2298543" cy="2247668"/>
            <a:chOff x="683568" y="4174829"/>
            <a:chExt cx="3270819" cy="1008112"/>
          </a:xfrm>
        </p:grpSpPr>
        <p:cxnSp>
          <p:nvCxnSpPr>
            <p:cNvPr id="109" name="Connecteur en arc 108"/>
            <p:cNvCxnSpPr/>
            <p:nvPr/>
          </p:nvCxnSpPr>
          <p:spPr>
            <a:xfrm>
              <a:off x="683568" y="4211484"/>
              <a:ext cx="1704341" cy="971457"/>
            </a:xfrm>
            <a:prstGeom prst="curvedConnector3">
              <a:avLst/>
            </a:prstGeom>
            <a:ln w="76200" cmpd="sng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cteur en arc 109"/>
            <p:cNvCxnSpPr/>
            <p:nvPr/>
          </p:nvCxnSpPr>
          <p:spPr>
            <a:xfrm flipV="1">
              <a:off x="2370210" y="4174829"/>
              <a:ext cx="1584177" cy="1008112"/>
            </a:xfrm>
            <a:prstGeom prst="curvedConnector3">
              <a:avLst/>
            </a:prstGeom>
            <a:ln w="76200" cmpd="sng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Connecteur droit 5"/>
          <p:cNvCxnSpPr/>
          <p:nvPr/>
        </p:nvCxnSpPr>
        <p:spPr>
          <a:xfrm>
            <a:off x="6228184" y="3687415"/>
            <a:ext cx="1634307" cy="0"/>
          </a:xfrm>
          <a:prstGeom prst="line">
            <a:avLst/>
          </a:prstGeom>
          <a:ln w="57150" cmpd="sng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1907704" y="5227459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/>
          <p:cNvCxnSpPr/>
          <p:nvPr/>
        </p:nvCxnSpPr>
        <p:spPr>
          <a:xfrm>
            <a:off x="3851920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/>
          <p:cNvCxnSpPr/>
          <p:nvPr/>
        </p:nvCxnSpPr>
        <p:spPr>
          <a:xfrm>
            <a:off x="4788024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/>
          <p:cNvCxnSpPr/>
          <p:nvPr/>
        </p:nvCxnSpPr>
        <p:spPr>
          <a:xfrm>
            <a:off x="6156176" y="5229200"/>
            <a:ext cx="0" cy="1817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1475656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1963</a:t>
            </a:r>
            <a:endParaRPr lang="fr-FR" dirty="0"/>
          </a:p>
        </p:txBody>
      </p:sp>
      <p:sp>
        <p:nvSpPr>
          <p:cNvPr id="68" name="ZoneTexte 67"/>
          <p:cNvSpPr txBox="1"/>
          <p:nvPr/>
        </p:nvSpPr>
        <p:spPr>
          <a:xfrm>
            <a:off x="3419872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1982</a:t>
            </a:r>
            <a:endParaRPr lang="fr-FR" dirty="0"/>
          </a:p>
        </p:txBody>
      </p:sp>
      <p:sp>
        <p:nvSpPr>
          <p:cNvPr id="73" name="ZoneTexte 72"/>
          <p:cNvSpPr txBox="1"/>
          <p:nvPr/>
        </p:nvSpPr>
        <p:spPr>
          <a:xfrm>
            <a:off x="4427984" y="53732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1991</a:t>
            </a:r>
            <a:endParaRPr lang="fr-FR" dirty="0"/>
          </a:p>
        </p:txBody>
      </p:sp>
      <p:sp>
        <p:nvSpPr>
          <p:cNvPr id="81" name="ZoneTexte 80"/>
          <p:cNvSpPr txBox="1"/>
          <p:nvPr/>
        </p:nvSpPr>
        <p:spPr>
          <a:xfrm>
            <a:off x="5796136" y="541137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2006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5796136" y="1052736"/>
            <a:ext cx="3347864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Destructive </a:t>
            </a:r>
            <a:r>
              <a:rPr lang="fr-FR" sz="3600" b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interference</a:t>
            </a:r>
            <a:r>
              <a:rPr lang="fr-FR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endParaRPr lang="fr-FR" sz="3600" b="1" dirty="0">
              <a:solidFill>
                <a:schemeClr val="accent3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92699" y="1268760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Climatic</a:t>
            </a:r>
            <a:r>
              <a:rPr lang="fr-FR" dirty="0" smtClean="0"/>
              <a:t> index</a:t>
            </a:r>
            <a:endParaRPr lang="fr-FR" dirty="0"/>
          </a:p>
        </p:txBody>
      </p:sp>
      <p:grpSp>
        <p:nvGrpSpPr>
          <p:cNvPr id="44" name="Grouper 43"/>
          <p:cNvGrpSpPr/>
          <p:nvPr/>
        </p:nvGrpSpPr>
        <p:grpSpPr>
          <a:xfrm>
            <a:off x="3445675" y="1442393"/>
            <a:ext cx="2062429" cy="1842591"/>
            <a:chOff x="2123728" y="1730425"/>
            <a:chExt cx="2062429" cy="1842591"/>
          </a:xfrm>
        </p:grpSpPr>
        <p:grpSp>
          <p:nvGrpSpPr>
            <p:cNvPr id="45" name="Grouper 44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48" name="ZoneTexte 47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El Chichon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9" name="Connecteur droit avec flèche 48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Connecteur droit avec flèche 45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ZoneTexte 46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FR" sz="1600" dirty="0"/>
            </a:p>
          </p:txBody>
        </p:sp>
      </p:grpSp>
      <p:grpSp>
        <p:nvGrpSpPr>
          <p:cNvPr id="82" name="Grouper 81"/>
          <p:cNvGrpSpPr/>
          <p:nvPr/>
        </p:nvGrpSpPr>
        <p:grpSpPr>
          <a:xfrm>
            <a:off x="4309771" y="1844824"/>
            <a:ext cx="2062429" cy="1842591"/>
            <a:chOff x="2123728" y="1730425"/>
            <a:chExt cx="2062429" cy="1842591"/>
          </a:xfrm>
        </p:grpSpPr>
        <p:grpSp>
          <p:nvGrpSpPr>
            <p:cNvPr id="83" name="Grouper 82"/>
            <p:cNvGrpSpPr/>
            <p:nvPr/>
          </p:nvGrpSpPr>
          <p:grpSpPr>
            <a:xfrm>
              <a:off x="2123728" y="1730425"/>
              <a:ext cx="1584176" cy="1842591"/>
              <a:chOff x="2123728" y="1730425"/>
              <a:chExt cx="1584176" cy="1842591"/>
            </a:xfrm>
          </p:grpSpPr>
          <p:sp>
            <p:nvSpPr>
              <p:cNvPr id="86" name="ZoneTexte 85"/>
              <p:cNvSpPr txBox="1"/>
              <p:nvPr/>
            </p:nvSpPr>
            <p:spPr>
              <a:xfrm>
                <a:off x="2123728" y="1730425"/>
                <a:ext cx="15841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Pinatubo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87" name="Connecteur droit avec flèche 86"/>
              <p:cNvCxnSpPr/>
              <p:nvPr/>
            </p:nvCxnSpPr>
            <p:spPr>
              <a:xfrm>
                <a:off x="2555776" y="2171765"/>
                <a:ext cx="0" cy="1401251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4" name="Connecteur droit avec flèche 83"/>
            <p:cNvCxnSpPr/>
            <p:nvPr/>
          </p:nvCxnSpPr>
          <p:spPr>
            <a:xfrm>
              <a:off x="2565844" y="2707804"/>
              <a:ext cx="162031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ZoneTexte 84"/>
            <p:cNvSpPr txBox="1"/>
            <p:nvPr/>
          </p:nvSpPr>
          <p:spPr>
            <a:xfrm>
              <a:off x="3016168" y="2369250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FR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49261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se">
  <a:themeElements>
    <a:clrScheme name="Bris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is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is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Brise.thmx</Template>
  <TotalTime>102173</TotalTime>
  <Words>1398</Words>
  <Application>Microsoft Macintosh PowerPoint</Application>
  <PresentationFormat>Présentation à l'écran (4:3)</PresentationFormat>
  <Paragraphs>212</Paragraphs>
  <Slides>36</Slides>
  <Notes>4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38" baseType="lpstr">
      <vt:lpstr>Brise</vt:lpstr>
      <vt:lpstr>…quation</vt:lpstr>
      <vt:lpstr>Influence of volcanic eruptions on the bi-decadal variability in the North Atlantic</vt:lpstr>
      <vt:lpstr>Can we use paleoclimate to understand recent variability?</vt:lpstr>
      <vt:lpstr>Présentation PowerPoint</vt:lpstr>
      <vt:lpstr>Decadal predictions need initial conditions</vt:lpstr>
      <vt:lpstr>Présentation PowerPoint</vt:lpstr>
      <vt:lpstr>Présentation PowerPoint</vt:lpstr>
      <vt:lpstr>Impact of volcanic forcing</vt:lpstr>
      <vt:lpstr>Impact of volcanic forcing</vt:lpstr>
      <vt:lpstr>Impact of volcanic forcing</vt:lpstr>
      <vt:lpstr>Experimental design</vt:lpstr>
      <vt:lpstr>AMOC response in the IPSL-CM5A-LR model</vt:lpstr>
      <vt:lpstr>Is it real?</vt:lpstr>
      <vt:lpstr>CMIP5 multi-model confirmation?</vt:lpstr>
      <vt:lpstr>Comparison with in situ salinity data</vt:lpstr>
      <vt:lpstr>A last millennium perspective</vt:lpstr>
      <vt:lpstr>Greenland data</vt:lpstr>
      <vt:lpstr>Link Greenland-AMO</vt:lpstr>
      <vt:lpstr>A paleo-indicator of the AMOC?</vt:lpstr>
      <vt:lpstr>Last millennium perspective</vt:lpstr>
      <vt:lpstr>Conclusions </vt:lpstr>
      <vt:lpstr>Thank’s! </vt:lpstr>
      <vt:lpstr>Background </vt:lpstr>
      <vt:lpstr>Comparison model-proxies</vt:lpstr>
      <vt:lpstr>A conceptual model to explain AMOC variability in the model</vt:lpstr>
      <vt:lpstr>Comparison with IPSL-CM5-LR</vt:lpstr>
      <vt:lpstr>Role of observed NAO in the initialised ensemble</vt:lpstr>
      <vt:lpstr>Scaling of the model</vt:lpstr>
      <vt:lpstr>Comparison of the AMOC forcings</vt:lpstr>
      <vt:lpstr>Mechanisms</vt:lpstr>
      <vt:lpstr>Convection sites response</vt:lpstr>
      <vt:lpstr>In situ Labrador Sea variation</vt:lpstr>
      <vt:lpstr>Temperature propagation</vt:lpstr>
      <vt:lpstr>Présentation PowerPoint</vt:lpstr>
      <vt:lpstr>A multi-model confirmation?</vt:lpstr>
      <vt:lpstr>Pinatubo direct impact</vt:lpstr>
      <vt:lpstr>Is volcanic impact on the NAO so clear in data?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Initalisation and predicatability of the climate: a focus on the AMOC</dc:title>
  <dc:subject/>
  <dc:creator>Didier Swingedouw</dc:creator>
  <cp:keywords/>
  <dc:description/>
  <cp:lastModifiedBy>Didier Swingedouw</cp:lastModifiedBy>
  <cp:revision>670</cp:revision>
  <dcterms:created xsi:type="dcterms:W3CDTF">2011-02-08T20:51:41Z</dcterms:created>
  <dcterms:modified xsi:type="dcterms:W3CDTF">2014-02-10T10:55:51Z</dcterms:modified>
  <cp:category/>
</cp:coreProperties>
</file>